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ter"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118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3031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486614" y="1854721"/>
            <a:ext cx="2927453" cy="4391180"/>
          </a:xfrm>
          <a:prstGeom prst="rect">
            <a:avLst/>
          </a:prstGeom>
        </p:spPr>
      </p:pic>
      <p:sp>
        <p:nvSpPr>
          <p:cNvPr id="3" name="Text 0"/>
          <p:cNvSpPr/>
          <p:nvPr/>
        </p:nvSpPr>
        <p:spPr>
          <a:xfrm>
            <a:off x="6280190" y="2609374"/>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Assignment Agent</a:t>
            </a:r>
            <a:endParaRPr lang="en-US" sz="4450" dirty="0"/>
          </a:p>
        </p:txBody>
      </p:sp>
      <p:sp>
        <p:nvSpPr>
          <p:cNvPr id="4" name="Text 1"/>
          <p:cNvSpPr/>
          <p:nvPr/>
        </p:nvSpPr>
        <p:spPr>
          <a:xfrm>
            <a:off x="6280190" y="3658314"/>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AI-Based Assignment Evaluation System</a:t>
            </a:r>
            <a:endParaRPr lang="en-US" sz="1750" dirty="0"/>
          </a:p>
        </p:txBody>
      </p:sp>
      <p:sp>
        <p:nvSpPr>
          <p:cNvPr id="5" name="Text 2"/>
          <p:cNvSpPr/>
          <p:nvPr/>
        </p:nvSpPr>
        <p:spPr>
          <a:xfrm>
            <a:off x="6280190" y="4276368"/>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Role:</a:t>
            </a:r>
            <a:r>
              <a:rPr lang="en-US" sz="1750" dirty="0">
                <a:solidFill>
                  <a:srgbClr val="272525"/>
                </a:solidFill>
                <a:latin typeface="Inter" pitchFamily="34" charset="0"/>
                <a:ea typeface="Inter" pitchFamily="34" charset="-122"/>
                <a:cs typeface="Inter" pitchFamily="34" charset="-120"/>
              </a:rPr>
              <a:t> Backend &amp; Database Engineer</a:t>
            </a:r>
            <a:endParaRPr lang="en-US" sz="1750" dirty="0"/>
          </a:p>
        </p:txBody>
      </p:sp>
      <p:sp>
        <p:nvSpPr>
          <p:cNvPr id="6" name="Text 3"/>
          <p:cNvSpPr/>
          <p:nvPr/>
        </p:nvSpPr>
        <p:spPr>
          <a:xfrm>
            <a:off x="6280190" y="4894421"/>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Automating the evaluation process to save time, ensure consistency, and provide instant feedback to learners.</a:t>
            </a:r>
            <a:endParaRPr lang="en-US" sz="1750" dirty="0"/>
          </a:p>
        </p:txBody>
      </p:sp>
      <p:pic>
        <p:nvPicPr>
          <p:cNvPr id="1026" name="Picture 2" descr="Artificial intelligence doing tasks at laptop. automatic agent ...">
            <a:extLst>
              <a:ext uri="{FF2B5EF4-FFF2-40B4-BE49-F238E27FC236}">
                <a16:creationId xmlns:a16="http://schemas.microsoft.com/office/drawing/2014/main" id="{256B21B2-DF9D-F5A2-2C72-B50A388B87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839" y="1693153"/>
            <a:ext cx="6021777" cy="43911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37899"/>
            <a:ext cx="7556421" cy="1417677"/>
          </a:xfrm>
          <a:prstGeom prst="rect">
            <a:avLst/>
          </a:prstGeom>
          <a:noFill/>
          <a:ln/>
        </p:spPr>
        <p:txBody>
          <a:bodyPr wrap="none" lIns="0" tIns="0" rIns="0" bIns="0" rtlCol="0" anchor="t"/>
          <a:lstStyle/>
          <a:p>
            <a:pPr marL="0" indent="0" algn="l">
              <a:lnSpc>
                <a:spcPts val="11150"/>
              </a:lnSpc>
              <a:buNone/>
            </a:pPr>
            <a:r>
              <a:rPr lang="en-US" sz="8900" b="1" dirty="0">
                <a:solidFill>
                  <a:srgbClr val="000000"/>
                </a:solidFill>
                <a:latin typeface="Inter Bold" pitchFamily="34" charset="0"/>
                <a:ea typeface="Inter Bold" pitchFamily="34" charset="-122"/>
                <a:cs typeface="Inter Bold" pitchFamily="34" charset="-120"/>
              </a:rPr>
              <a:t>Thank You</a:t>
            </a:r>
            <a:endParaRPr lang="en-US" sz="8900" dirty="0"/>
          </a:p>
        </p:txBody>
      </p:sp>
      <p:sp>
        <p:nvSpPr>
          <p:cNvPr id="4" name="Text 1"/>
          <p:cNvSpPr/>
          <p:nvPr/>
        </p:nvSpPr>
        <p:spPr>
          <a:xfrm>
            <a:off x="6280190" y="3995738"/>
            <a:ext cx="5226725"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Questions &amp; Discussion</a:t>
            </a:r>
            <a:endParaRPr lang="en-US" sz="3550" dirty="0"/>
          </a:p>
        </p:txBody>
      </p:sp>
      <p:sp>
        <p:nvSpPr>
          <p:cNvPr id="5" name="Text 2"/>
          <p:cNvSpPr/>
          <p:nvPr/>
        </p:nvSpPr>
        <p:spPr>
          <a:xfrm>
            <a:off x="6280190" y="4902875"/>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 welcome your questions about the Assignment Agent system, technical implementation details, or future enhancement opportunities.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1170384"/>
            <a:ext cx="1359575" cy="426244"/>
          </a:xfrm>
          <a:prstGeom prst="roundRect">
            <a:avLst>
              <a:gd name="adj" fmla="val 17880"/>
            </a:avLst>
          </a:prstGeom>
          <a:solidFill>
            <a:srgbClr val="DADBF1"/>
          </a:solidFill>
          <a:ln/>
        </p:spPr>
      </p:sp>
      <p:sp>
        <p:nvSpPr>
          <p:cNvPr id="3" name="Text 1"/>
          <p:cNvSpPr/>
          <p:nvPr/>
        </p:nvSpPr>
        <p:spPr>
          <a:xfrm>
            <a:off x="929878" y="1238369"/>
            <a:ext cx="1087398" cy="29027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CHALLENGE</a:t>
            </a:r>
            <a:endParaRPr lang="en-US" sz="1400" dirty="0"/>
          </a:p>
        </p:txBody>
      </p:sp>
      <p:sp>
        <p:nvSpPr>
          <p:cNvPr id="4" name="Text 2"/>
          <p:cNvSpPr/>
          <p:nvPr/>
        </p:nvSpPr>
        <p:spPr>
          <a:xfrm>
            <a:off x="793790" y="1687354"/>
            <a:ext cx="7487007"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The Problem We're Solving</a:t>
            </a:r>
            <a:endParaRPr lang="en-US" sz="4450" dirty="0"/>
          </a:p>
        </p:txBody>
      </p:sp>
      <p:sp>
        <p:nvSpPr>
          <p:cNvPr id="5" name="Shape 3"/>
          <p:cNvSpPr/>
          <p:nvPr/>
        </p:nvSpPr>
        <p:spPr>
          <a:xfrm>
            <a:off x="793790" y="2736294"/>
            <a:ext cx="6407944" cy="2047994"/>
          </a:xfrm>
          <a:prstGeom prst="roundRect">
            <a:avLst>
              <a:gd name="adj" fmla="val 4652"/>
            </a:avLst>
          </a:prstGeom>
          <a:solidFill>
            <a:srgbClr val="DADBF1"/>
          </a:solidFill>
          <a:ln w="7620">
            <a:solidFill>
              <a:srgbClr val="C0C1D7"/>
            </a:solidFill>
            <a:prstDash val="solid"/>
          </a:ln>
        </p:spPr>
      </p:sp>
      <p:sp>
        <p:nvSpPr>
          <p:cNvPr id="6" name="Text 4"/>
          <p:cNvSpPr/>
          <p:nvPr/>
        </p:nvSpPr>
        <p:spPr>
          <a:xfrm>
            <a:off x="1028224" y="2970728"/>
            <a:ext cx="3597593"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Time-Consuming Process</a:t>
            </a:r>
            <a:endParaRPr lang="en-US" sz="2200" dirty="0"/>
          </a:p>
        </p:txBody>
      </p:sp>
      <p:sp>
        <p:nvSpPr>
          <p:cNvPr id="7" name="Text 5"/>
          <p:cNvSpPr/>
          <p:nvPr/>
        </p:nvSpPr>
        <p:spPr>
          <a:xfrm>
            <a:off x="1028224" y="3461147"/>
            <a:ext cx="593907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Manual assignment evaluation consumes significant hours of educators' time, limiting their ability to focus on teaching and student support.</a:t>
            </a:r>
            <a:endParaRPr lang="en-US" sz="1750" dirty="0"/>
          </a:p>
        </p:txBody>
      </p:sp>
      <p:sp>
        <p:nvSpPr>
          <p:cNvPr id="8" name="Shape 6"/>
          <p:cNvSpPr/>
          <p:nvPr/>
        </p:nvSpPr>
        <p:spPr>
          <a:xfrm>
            <a:off x="7428548" y="2736294"/>
            <a:ext cx="6408063" cy="2047994"/>
          </a:xfrm>
          <a:prstGeom prst="roundRect">
            <a:avLst>
              <a:gd name="adj" fmla="val 4652"/>
            </a:avLst>
          </a:prstGeom>
          <a:solidFill>
            <a:srgbClr val="DADBF1"/>
          </a:solidFill>
          <a:ln w="7620">
            <a:solidFill>
              <a:srgbClr val="C0C1D7"/>
            </a:solidFill>
            <a:prstDash val="solid"/>
          </a:ln>
        </p:spPr>
      </p:sp>
      <p:sp>
        <p:nvSpPr>
          <p:cNvPr id="9" name="Text 7"/>
          <p:cNvSpPr/>
          <p:nvPr/>
        </p:nvSpPr>
        <p:spPr>
          <a:xfrm>
            <a:off x="7662982" y="297072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Format Complexity</a:t>
            </a:r>
            <a:endParaRPr lang="en-US" sz="2200" dirty="0"/>
          </a:p>
        </p:txBody>
      </p:sp>
      <p:sp>
        <p:nvSpPr>
          <p:cNvPr id="10" name="Text 8"/>
          <p:cNvSpPr/>
          <p:nvPr/>
        </p:nvSpPr>
        <p:spPr>
          <a:xfrm>
            <a:off x="7662982" y="3461147"/>
            <a:ext cx="593919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Evaluating diverse file formats—code files, documents, presentations—requires different tools and approaches, creating inconsistency.</a:t>
            </a:r>
            <a:endParaRPr lang="en-US" sz="1750" dirty="0"/>
          </a:p>
        </p:txBody>
      </p:sp>
      <p:sp>
        <p:nvSpPr>
          <p:cNvPr id="11" name="Shape 9"/>
          <p:cNvSpPr/>
          <p:nvPr/>
        </p:nvSpPr>
        <p:spPr>
          <a:xfrm>
            <a:off x="793790" y="5011103"/>
            <a:ext cx="6407944" cy="2047994"/>
          </a:xfrm>
          <a:prstGeom prst="roundRect">
            <a:avLst>
              <a:gd name="adj" fmla="val 4652"/>
            </a:avLst>
          </a:prstGeom>
          <a:solidFill>
            <a:srgbClr val="DADBF1"/>
          </a:solidFill>
          <a:ln w="7620">
            <a:solidFill>
              <a:srgbClr val="C0C1D7"/>
            </a:solidFill>
            <a:prstDash val="solid"/>
          </a:ln>
        </p:spPr>
      </p:sp>
      <p:sp>
        <p:nvSpPr>
          <p:cNvPr id="12" name="Text 10"/>
          <p:cNvSpPr/>
          <p:nvPr/>
        </p:nvSpPr>
        <p:spPr>
          <a:xfrm>
            <a:off x="1028224" y="524553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Limited Feedback</a:t>
            </a:r>
            <a:endParaRPr lang="en-US" sz="2200" dirty="0"/>
          </a:p>
        </p:txBody>
      </p:sp>
      <p:sp>
        <p:nvSpPr>
          <p:cNvPr id="13" name="Text 11"/>
          <p:cNvSpPr/>
          <p:nvPr/>
        </p:nvSpPr>
        <p:spPr>
          <a:xfrm>
            <a:off x="1028224" y="5735955"/>
            <a:ext cx="593907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Traditional methods struggle to provide detailed, actionable feedback quickly, leaving students waiting for guidance.</a:t>
            </a:r>
            <a:endParaRPr lang="en-US" sz="1750" dirty="0"/>
          </a:p>
        </p:txBody>
      </p:sp>
      <p:sp>
        <p:nvSpPr>
          <p:cNvPr id="14" name="Shape 12"/>
          <p:cNvSpPr/>
          <p:nvPr/>
        </p:nvSpPr>
        <p:spPr>
          <a:xfrm>
            <a:off x="7428548" y="5011103"/>
            <a:ext cx="6408063" cy="2047994"/>
          </a:xfrm>
          <a:prstGeom prst="roundRect">
            <a:avLst>
              <a:gd name="adj" fmla="val 4652"/>
            </a:avLst>
          </a:prstGeom>
          <a:solidFill>
            <a:srgbClr val="DADBF1"/>
          </a:solidFill>
          <a:ln w="7620">
            <a:solidFill>
              <a:srgbClr val="C0C1D7"/>
            </a:solidFill>
            <a:prstDash val="solid"/>
          </a:ln>
        </p:spPr>
      </p:sp>
      <p:sp>
        <p:nvSpPr>
          <p:cNvPr id="15" name="Text 13"/>
          <p:cNvSpPr/>
          <p:nvPr/>
        </p:nvSpPr>
        <p:spPr>
          <a:xfrm>
            <a:off x="7662982" y="524553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Scalability Issues</a:t>
            </a:r>
            <a:endParaRPr lang="en-US" sz="2200" dirty="0"/>
          </a:p>
        </p:txBody>
      </p:sp>
      <p:sp>
        <p:nvSpPr>
          <p:cNvPr id="16" name="Text 14"/>
          <p:cNvSpPr/>
          <p:nvPr/>
        </p:nvSpPr>
        <p:spPr>
          <a:xfrm>
            <a:off x="7662982" y="5735955"/>
            <a:ext cx="593919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As class sizes grow, maintaining evaluation quality and turnaround time becomes increasingly challenging with manual processes.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7430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Project Overview</a:t>
            </a:r>
            <a:endParaRPr lang="en-US" sz="4450" dirty="0"/>
          </a:p>
        </p:txBody>
      </p:sp>
      <p:sp>
        <p:nvSpPr>
          <p:cNvPr id="3" name="Text 1"/>
          <p:cNvSpPr/>
          <p:nvPr/>
        </p:nvSpPr>
        <p:spPr>
          <a:xfrm>
            <a:off x="793790" y="2327315"/>
            <a:ext cx="7604284"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Assignment Agent revolutionises the evaluation process by automating assignment assessment across multiple submission formats. The system intelligently processes file uploads, GitHub repositories, and PowerPoint presentations, leveraging AI to deliver consistent, detailed feedback.</a:t>
            </a:r>
            <a:endParaRPr lang="en-US" sz="1750" dirty="0"/>
          </a:p>
        </p:txBody>
      </p:sp>
      <p:sp>
        <p:nvSpPr>
          <p:cNvPr id="4" name="Text 2"/>
          <p:cNvSpPr/>
          <p:nvPr/>
        </p:nvSpPr>
        <p:spPr>
          <a:xfrm>
            <a:off x="793790" y="4345900"/>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Built on a robust backend architecture with comprehensive database support, the platform ensures scalability, reliability, and precision in every evaluation.</a:t>
            </a:r>
            <a:endParaRPr lang="en-US" sz="1750" dirty="0"/>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9096" y="2378393"/>
            <a:ext cx="566976" cy="566976"/>
          </a:xfrm>
          <a:prstGeom prst="rect">
            <a:avLst/>
          </a:prstGeom>
        </p:spPr>
      </p:pic>
      <p:sp>
        <p:nvSpPr>
          <p:cNvPr id="6" name="Text 3"/>
          <p:cNvSpPr/>
          <p:nvPr/>
        </p:nvSpPr>
        <p:spPr>
          <a:xfrm>
            <a:off x="8959096" y="322885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File Uploads</a:t>
            </a:r>
            <a:endParaRPr lang="en-US" sz="220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59096" y="4036814"/>
            <a:ext cx="566976" cy="566976"/>
          </a:xfrm>
          <a:prstGeom prst="rect">
            <a:avLst/>
          </a:prstGeom>
        </p:spPr>
      </p:pic>
      <p:sp>
        <p:nvSpPr>
          <p:cNvPr id="8" name="Text 4"/>
          <p:cNvSpPr/>
          <p:nvPr/>
        </p:nvSpPr>
        <p:spPr>
          <a:xfrm>
            <a:off x="8959096" y="48872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GitHub Integration</a:t>
            </a:r>
            <a:endParaRPr lang="en-US" sz="220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59096" y="5695236"/>
            <a:ext cx="566976" cy="566976"/>
          </a:xfrm>
          <a:prstGeom prst="rect">
            <a:avLst/>
          </a:prstGeom>
        </p:spPr>
      </p:pic>
      <p:sp>
        <p:nvSpPr>
          <p:cNvPr id="10" name="Text 5"/>
          <p:cNvSpPr/>
          <p:nvPr/>
        </p:nvSpPr>
        <p:spPr>
          <a:xfrm>
            <a:off x="8959096" y="654569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PPT Analysis</a:t>
            </a: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1185982" y="532924"/>
            <a:ext cx="1438394" cy="379452"/>
          </a:xfrm>
          <a:prstGeom prst="roundRect">
            <a:avLst>
              <a:gd name="adj" fmla="val 17162"/>
            </a:avLst>
          </a:prstGeom>
          <a:noFill/>
          <a:ln w="7620">
            <a:solidFill>
              <a:srgbClr val="4950BC"/>
            </a:solidFill>
            <a:prstDash val="solid"/>
          </a:ln>
        </p:spPr>
      </p:sp>
      <p:sp>
        <p:nvSpPr>
          <p:cNvPr id="3" name="Text 1"/>
          <p:cNvSpPr/>
          <p:nvPr/>
        </p:nvSpPr>
        <p:spPr>
          <a:xfrm>
            <a:off x="1309807" y="598646"/>
            <a:ext cx="1190744" cy="248007"/>
          </a:xfrm>
          <a:prstGeom prst="rect">
            <a:avLst/>
          </a:prstGeom>
          <a:noFill/>
          <a:ln/>
        </p:spPr>
        <p:txBody>
          <a:bodyPr wrap="none" lIns="0" tIns="0" rIns="0" bIns="0" rtlCol="0" anchor="t"/>
          <a:lstStyle/>
          <a:p>
            <a:pPr marL="0" indent="0" algn="l">
              <a:lnSpc>
                <a:spcPts val="1950"/>
              </a:lnSpc>
              <a:buNone/>
            </a:pPr>
            <a:r>
              <a:rPr lang="en-US" sz="1200" dirty="0">
                <a:solidFill>
                  <a:srgbClr val="4950BC"/>
                </a:solidFill>
                <a:latin typeface="Inter" pitchFamily="34" charset="0"/>
                <a:ea typeface="Inter" pitchFamily="34" charset="-122"/>
                <a:cs typeface="Inter" pitchFamily="34" charset="-120"/>
              </a:rPr>
              <a:t>ARCHITECTURE</a:t>
            </a:r>
            <a:endParaRPr lang="en-US" sz="1200" dirty="0"/>
          </a:p>
        </p:txBody>
      </p:sp>
      <p:sp>
        <p:nvSpPr>
          <p:cNvPr id="4" name="Text 2"/>
          <p:cNvSpPr/>
          <p:nvPr/>
        </p:nvSpPr>
        <p:spPr>
          <a:xfrm>
            <a:off x="1185982" y="989886"/>
            <a:ext cx="4862870" cy="605552"/>
          </a:xfrm>
          <a:prstGeom prst="rect">
            <a:avLst/>
          </a:prstGeom>
          <a:noFill/>
          <a:ln/>
        </p:spPr>
        <p:txBody>
          <a:bodyPr wrap="none" lIns="0" tIns="0" rIns="0" bIns="0" rtlCol="0" anchor="t"/>
          <a:lstStyle/>
          <a:p>
            <a:pPr marL="0" indent="0" algn="l">
              <a:lnSpc>
                <a:spcPts val="4750"/>
              </a:lnSpc>
              <a:buNone/>
            </a:pPr>
            <a:r>
              <a:rPr lang="en-US" sz="3800" b="1" dirty="0">
                <a:solidFill>
                  <a:srgbClr val="000000"/>
                </a:solidFill>
                <a:latin typeface="Inter Bold" pitchFamily="34" charset="0"/>
                <a:ea typeface="Inter Bold" pitchFamily="34" charset="-122"/>
                <a:cs typeface="Inter Bold" pitchFamily="34" charset="-120"/>
              </a:rPr>
              <a:t>System Architecture</a:t>
            </a:r>
            <a:endParaRPr lang="en-US" sz="3800" dirty="0"/>
          </a:p>
        </p:txBody>
      </p:sp>
      <p:pic>
        <p:nvPicPr>
          <p:cNvPr id="5" name="Image 0" descr="preencoded.png"/>
          <p:cNvPicPr>
            <a:picLocks noChangeAspect="1"/>
          </p:cNvPicPr>
          <p:nvPr/>
        </p:nvPicPr>
        <p:blipFill>
          <a:blip r:embed="rId3"/>
          <a:stretch>
            <a:fillRect/>
          </a:stretch>
        </p:blipFill>
        <p:spPr>
          <a:xfrm>
            <a:off x="1185982" y="1886069"/>
            <a:ext cx="968931" cy="1162764"/>
          </a:xfrm>
          <a:prstGeom prst="rect">
            <a:avLst/>
          </a:prstGeom>
        </p:spPr>
      </p:pic>
      <p:sp>
        <p:nvSpPr>
          <p:cNvPr id="6" name="Text 3"/>
          <p:cNvSpPr/>
          <p:nvPr/>
        </p:nvSpPr>
        <p:spPr>
          <a:xfrm>
            <a:off x="2348627" y="2079784"/>
            <a:ext cx="2422565" cy="302776"/>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Frontend</a:t>
            </a:r>
            <a:endParaRPr lang="en-US" sz="1900" dirty="0"/>
          </a:p>
        </p:txBody>
      </p:sp>
      <p:sp>
        <p:nvSpPr>
          <p:cNvPr id="7" name="Text 4"/>
          <p:cNvSpPr/>
          <p:nvPr/>
        </p:nvSpPr>
        <p:spPr>
          <a:xfrm>
            <a:off x="2348627" y="2498765"/>
            <a:ext cx="11095673" cy="31003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Submission interface</a:t>
            </a:r>
            <a:endParaRPr lang="en-US" sz="1500" dirty="0"/>
          </a:p>
        </p:txBody>
      </p:sp>
      <p:pic>
        <p:nvPicPr>
          <p:cNvPr id="8" name="Image 1" descr="preencoded.png"/>
          <p:cNvPicPr>
            <a:picLocks noChangeAspect="1"/>
          </p:cNvPicPr>
          <p:nvPr/>
        </p:nvPicPr>
        <p:blipFill>
          <a:blip r:embed="rId4"/>
          <a:stretch>
            <a:fillRect/>
          </a:stretch>
        </p:blipFill>
        <p:spPr>
          <a:xfrm>
            <a:off x="1185982" y="3048833"/>
            <a:ext cx="968931" cy="1162764"/>
          </a:xfrm>
          <a:prstGeom prst="rect">
            <a:avLst/>
          </a:prstGeom>
        </p:spPr>
      </p:pic>
      <p:sp>
        <p:nvSpPr>
          <p:cNvPr id="9" name="Text 5"/>
          <p:cNvSpPr/>
          <p:nvPr/>
        </p:nvSpPr>
        <p:spPr>
          <a:xfrm>
            <a:off x="2348627" y="3242548"/>
            <a:ext cx="2422565" cy="302776"/>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Backend APIs</a:t>
            </a:r>
            <a:endParaRPr lang="en-US" sz="1900" dirty="0"/>
          </a:p>
        </p:txBody>
      </p:sp>
      <p:sp>
        <p:nvSpPr>
          <p:cNvPr id="10" name="Text 6"/>
          <p:cNvSpPr/>
          <p:nvPr/>
        </p:nvSpPr>
        <p:spPr>
          <a:xfrm>
            <a:off x="2348627" y="3661529"/>
            <a:ext cx="11095673" cy="31003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Validation &amp; orchestration</a:t>
            </a:r>
            <a:endParaRPr lang="en-US" sz="1500" dirty="0"/>
          </a:p>
        </p:txBody>
      </p:sp>
      <p:pic>
        <p:nvPicPr>
          <p:cNvPr id="11" name="Image 2" descr="preencoded.png"/>
          <p:cNvPicPr>
            <a:picLocks noChangeAspect="1"/>
          </p:cNvPicPr>
          <p:nvPr/>
        </p:nvPicPr>
        <p:blipFill>
          <a:blip r:embed="rId5"/>
          <a:stretch>
            <a:fillRect/>
          </a:stretch>
        </p:blipFill>
        <p:spPr>
          <a:xfrm>
            <a:off x="1185982" y="4211598"/>
            <a:ext cx="968931" cy="1162764"/>
          </a:xfrm>
          <a:prstGeom prst="rect">
            <a:avLst/>
          </a:prstGeom>
        </p:spPr>
      </p:pic>
      <p:sp>
        <p:nvSpPr>
          <p:cNvPr id="12" name="Text 7"/>
          <p:cNvSpPr/>
          <p:nvPr/>
        </p:nvSpPr>
        <p:spPr>
          <a:xfrm>
            <a:off x="2348627" y="4405313"/>
            <a:ext cx="2422565" cy="302776"/>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AI Engine</a:t>
            </a:r>
            <a:endParaRPr lang="en-US" sz="1900" dirty="0"/>
          </a:p>
        </p:txBody>
      </p:sp>
      <p:sp>
        <p:nvSpPr>
          <p:cNvPr id="13" name="Text 8"/>
          <p:cNvSpPr/>
          <p:nvPr/>
        </p:nvSpPr>
        <p:spPr>
          <a:xfrm>
            <a:off x="2348627" y="4824293"/>
            <a:ext cx="11095673" cy="31003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Content evaluation</a:t>
            </a:r>
            <a:endParaRPr lang="en-US" sz="1500" dirty="0"/>
          </a:p>
        </p:txBody>
      </p:sp>
      <p:pic>
        <p:nvPicPr>
          <p:cNvPr id="14" name="Image 3" descr="preencoded.png"/>
          <p:cNvPicPr>
            <a:picLocks noChangeAspect="1"/>
          </p:cNvPicPr>
          <p:nvPr/>
        </p:nvPicPr>
        <p:blipFill>
          <a:blip r:embed="rId6"/>
          <a:stretch>
            <a:fillRect/>
          </a:stretch>
        </p:blipFill>
        <p:spPr>
          <a:xfrm>
            <a:off x="1185982" y="5374362"/>
            <a:ext cx="968931" cy="1162764"/>
          </a:xfrm>
          <a:prstGeom prst="rect">
            <a:avLst/>
          </a:prstGeom>
        </p:spPr>
      </p:pic>
      <p:sp>
        <p:nvSpPr>
          <p:cNvPr id="15" name="Text 9"/>
          <p:cNvSpPr/>
          <p:nvPr/>
        </p:nvSpPr>
        <p:spPr>
          <a:xfrm>
            <a:off x="2348627" y="5568077"/>
            <a:ext cx="2422565" cy="302776"/>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Database</a:t>
            </a:r>
            <a:endParaRPr lang="en-US" sz="1900" dirty="0"/>
          </a:p>
        </p:txBody>
      </p:sp>
      <p:sp>
        <p:nvSpPr>
          <p:cNvPr id="16" name="Text 10"/>
          <p:cNvSpPr/>
          <p:nvPr/>
        </p:nvSpPr>
        <p:spPr>
          <a:xfrm>
            <a:off x="2348627" y="5987058"/>
            <a:ext cx="11095673" cy="31003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Persistent storage</a:t>
            </a:r>
            <a:endParaRPr lang="en-US" sz="1500" dirty="0"/>
          </a:p>
        </p:txBody>
      </p:sp>
      <p:pic>
        <p:nvPicPr>
          <p:cNvPr id="17" name="Image 4" descr="preencoded.png"/>
          <p:cNvPicPr>
            <a:picLocks noChangeAspect="1"/>
          </p:cNvPicPr>
          <p:nvPr/>
        </p:nvPicPr>
        <p:blipFill>
          <a:blip r:embed="rId7"/>
          <a:stretch>
            <a:fillRect/>
          </a:stretch>
        </p:blipFill>
        <p:spPr>
          <a:xfrm>
            <a:off x="1185982" y="6537127"/>
            <a:ext cx="968931" cy="1162764"/>
          </a:xfrm>
          <a:prstGeom prst="rect">
            <a:avLst/>
          </a:prstGeom>
        </p:spPr>
      </p:pic>
      <p:sp>
        <p:nvSpPr>
          <p:cNvPr id="18" name="Text 11"/>
          <p:cNvSpPr/>
          <p:nvPr/>
        </p:nvSpPr>
        <p:spPr>
          <a:xfrm>
            <a:off x="2348627" y="6730841"/>
            <a:ext cx="2422565" cy="302776"/>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Output</a:t>
            </a:r>
            <a:endParaRPr lang="en-US" sz="1900" dirty="0"/>
          </a:p>
        </p:txBody>
      </p:sp>
      <p:sp>
        <p:nvSpPr>
          <p:cNvPr id="19" name="Text 12"/>
          <p:cNvSpPr/>
          <p:nvPr/>
        </p:nvSpPr>
        <p:spPr>
          <a:xfrm>
            <a:off x="2348627" y="7149822"/>
            <a:ext cx="11095673" cy="310039"/>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Results &amp; feedback</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46033"/>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Core Features</a:t>
            </a:r>
            <a:endParaRPr lang="en-US" sz="4450" dirty="0"/>
          </a:p>
        </p:txBody>
      </p:sp>
      <p:sp>
        <p:nvSpPr>
          <p:cNvPr id="3" name="Shape 1"/>
          <p:cNvSpPr/>
          <p:nvPr/>
        </p:nvSpPr>
        <p:spPr>
          <a:xfrm>
            <a:off x="793790" y="1808440"/>
            <a:ext cx="6407944" cy="2774156"/>
          </a:xfrm>
          <a:prstGeom prst="roundRect">
            <a:avLst>
              <a:gd name="adj" fmla="val 3434"/>
            </a:avLst>
          </a:prstGeom>
          <a:solidFill>
            <a:srgbClr val="FFFFFF"/>
          </a:solidFill>
          <a:ln w="30480">
            <a:solidFill>
              <a:srgbClr val="C0C1D7"/>
            </a:solidFill>
            <a:prstDash val="solid"/>
          </a:ln>
        </p:spPr>
      </p:sp>
      <p:sp>
        <p:nvSpPr>
          <p:cNvPr id="4" name="Shape 2"/>
          <p:cNvSpPr/>
          <p:nvPr/>
        </p:nvSpPr>
        <p:spPr>
          <a:xfrm>
            <a:off x="824270" y="1838920"/>
            <a:ext cx="6346984" cy="680442"/>
          </a:xfrm>
          <a:prstGeom prst="roundRect">
            <a:avLst>
              <a:gd name="adj" fmla="val 8626"/>
            </a:avLst>
          </a:prstGeom>
          <a:solidFill>
            <a:srgbClr val="DADBF1"/>
          </a:solidFill>
          <a:ln/>
        </p:spPr>
      </p:sp>
      <p:sp>
        <p:nvSpPr>
          <p:cNvPr id="5" name="Text 3"/>
          <p:cNvSpPr/>
          <p:nvPr/>
        </p:nvSpPr>
        <p:spPr>
          <a:xfrm>
            <a:off x="3827621" y="1962626"/>
            <a:ext cx="340162" cy="425291"/>
          </a:xfrm>
          <a:prstGeom prst="rect">
            <a:avLst/>
          </a:prstGeom>
          <a:noFill/>
          <a:ln/>
        </p:spPr>
        <p:txBody>
          <a:bodyPr wrap="none" lIns="0" tIns="0" rIns="0" bIns="0" rtlCol="0" anchor="t"/>
          <a:lstStyle/>
          <a:p>
            <a:pPr marL="0" indent="0" algn="l">
              <a:lnSpc>
                <a:spcPts val="2650"/>
              </a:lnSpc>
              <a:buNone/>
            </a:pPr>
            <a:r>
              <a:rPr lang="en-US" sz="2650" b="1" dirty="0">
                <a:solidFill>
                  <a:srgbClr val="272525"/>
                </a:solidFill>
                <a:latin typeface="Inter Bold" pitchFamily="34" charset="0"/>
                <a:ea typeface="Inter Bold" pitchFamily="34" charset="-122"/>
                <a:cs typeface="Inter Bold" pitchFamily="34" charset="-120"/>
              </a:rPr>
              <a:t>1</a:t>
            </a:r>
            <a:endParaRPr lang="en-US" sz="2650" dirty="0"/>
          </a:p>
        </p:txBody>
      </p:sp>
      <p:sp>
        <p:nvSpPr>
          <p:cNvPr id="6" name="Text 4"/>
          <p:cNvSpPr/>
          <p:nvPr/>
        </p:nvSpPr>
        <p:spPr>
          <a:xfrm>
            <a:off x="1051084" y="2746177"/>
            <a:ext cx="3680222"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Multi-File Upload Handling</a:t>
            </a:r>
            <a:endParaRPr lang="en-US" sz="2200" dirty="0"/>
          </a:p>
        </p:txBody>
      </p:sp>
      <p:sp>
        <p:nvSpPr>
          <p:cNvPr id="7" name="Text 5"/>
          <p:cNvSpPr/>
          <p:nvPr/>
        </p:nvSpPr>
        <p:spPr>
          <a:xfrm>
            <a:off x="1051084" y="3236595"/>
            <a:ext cx="589335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Seamlessly processes diverse file types including source code, documents, and compressed archives with intelligent validation and parsing.</a:t>
            </a:r>
            <a:endParaRPr lang="en-US" sz="1750" dirty="0"/>
          </a:p>
        </p:txBody>
      </p:sp>
      <p:sp>
        <p:nvSpPr>
          <p:cNvPr id="8" name="Shape 6"/>
          <p:cNvSpPr/>
          <p:nvPr/>
        </p:nvSpPr>
        <p:spPr>
          <a:xfrm>
            <a:off x="7428548" y="1808440"/>
            <a:ext cx="6408063" cy="2774156"/>
          </a:xfrm>
          <a:prstGeom prst="roundRect">
            <a:avLst>
              <a:gd name="adj" fmla="val 3434"/>
            </a:avLst>
          </a:prstGeom>
          <a:solidFill>
            <a:srgbClr val="FFFFFF"/>
          </a:solidFill>
          <a:ln w="30480">
            <a:solidFill>
              <a:srgbClr val="C0C1D7"/>
            </a:solidFill>
            <a:prstDash val="solid"/>
          </a:ln>
        </p:spPr>
      </p:sp>
      <p:sp>
        <p:nvSpPr>
          <p:cNvPr id="9" name="Shape 7"/>
          <p:cNvSpPr/>
          <p:nvPr/>
        </p:nvSpPr>
        <p:spPr>
          <a:xfrm>
            <a:off x="7459027" y="1838920"/>
            <a:ext cx="6347103" cy="680442"/>
          </a:xfrm>
          <a:prstGeom prst="roundRect">
            <a:avLst>
              <a:gd name="adj" fmla="val 8626"/>
            </a:avLst>
          </a:prstGeom>
          <a:solidFill>
            <a:srgbClr val="DADBF1"/>
          </a:solidFill>
          <a:ln/>
        </p:spPr>
      </p:sp>
      <p:sp>
        <p:nvSpPr>
          <p:cNvPr id="10" name="Text 8"/>
          <p:cNvSpPr/>
          <p:nvPr/>
        </p:nvSpPr>
        <p:spPr>
          <a:xfrm>
            <a:off x="10462498" y="1962626"/>
            <a:ext cx="340162" cy="425291"/>
          </a:xfrm>
          <a:prstGeom prst="rect">
            <a:avLst/>
          </a:prstGeom>
          <a:noFill/>
          <a:ln/>
        </p:spPr>
        <p:txBody>
          <a:bodyPr wrap="none" lIns="0" tIns="0" rIns="0" bIns="0" rtlCol="0" anchor="t"/>
          <a:lstStyle/>
          <a:p>
            <a:pPr marL="0" indent="0" algn="l">
              <a:lnSpc>
                <a:spcPts val="2650"/>
              </a:lnSpc>
              <a:buNone/>
            </a:pPr>
            <a:r>
              <a:rPr lang="en-US" sz="2650" b="1" dirty="0">
                <a:solidFill>
                  <a:srgbClr val="272525"/>
                </a:solidFill>
                <a:latin typeface="Inter Bold" pitchFamily="34" charset="0"/>
                <a:ea typeface="Inter Bold" pitchFamily="34" charset="-122"/>
                <a:cs typeface="Inter Bold" pitchFamily="34" charset="-120"/>
              </a:rPr>
              <a:t>2</a:t>
            </a:r>
            <a:endParaRPr lang="en-US" sz="2650" dirty="0"/>
          </a:p>
        </p:txBody>
      </p:sp>
      <p:sp>
        <p:nvSpPr>
          <p:cNvPr id="11" name="Text 9"/>
          <p:cNvSpPr/>
          <p:nvPr/>
        </p:nvSpPr>
        <p:spPr>
          <a:xfrm>
            <a:off x="7685842" y="2746177"/>
            <a:ext cx="3796427"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GitHub Repository Analysis</a:t>
            </a:r>
            <a:endParaRPr lang="en-US" sz="2200" dirty="0"/>
          </a:p>
        </p:txBody>
      </p:sp>
      <p:sp>
        <p:nvSpPr>
          <p:cNvPr id="12" name="Text 10"/>
          <p:cNvSpPr/>
          <p:nvPr/>
        </p:nvSpPr>
        <p:spPr>
          <a:xfrm>
            <a:off x="7685842" y="3236595"/>
            <a:ext cx="589347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Clones and analyses entire repositories, evaluating code structure, commit history, documentation, and adherence to best practices.</a:t>
            </a:r>
            <a:endParaRPr lang="en-US" sz="1750" dirty="0"/>
          </a:p>
        </p:txBody>
      </p:sp>
      <p:sp>
        <p:nvSpPr>
          <p:cNvPr id="13" name="Shape 11"/>
          <p:cNvSpPr/>
          <p:nvPr/>
        </p:nvSpPr>
        <p:spPr>
          <a:xfrm>
            <a:off x="793790" y="4809411"/>
            <a:ext cx="6407944" cy="2774156"/>
          </a:xfrm>
          <a:prstGeom prst="roundRect">
            <a:avLst>
              <a:gd name="adj" fmla="val 3434"/>
            </a:avLst>
          </a:prstGeom>
          <a:solidFill>
            <a:srgbClr val="FFFFFF"/>
          </a:solidFill>
          <a:ln w="30480">
            <a:solidFill>
              <a:srgbClr val="C0C1D7"/>
            </a:solidFill>
            <a:prstDash val="solid"/>
          </a:ln>
        </p:spPr>
      </p:sp>
      <p:sp>
        <p:nvSpPr>
          <p:cNvPr id="14" name="Shape 12"/>
          <p:cNvSpPr/>
          <p:nvPr/>
        </p:nvSpPr>
        <p:spPr>
          <a:xfrm>
            <a:off x="824270" y="4839891"/>
            <a:ext cx="6346984" cy="680442"/>
          </a:xfrm>
          <a:prstGeom prst="roundRect">
            <a:avLst>
              <a:gd name="adj" fmla="val 8626"/>
            </a:avLst>
          </a:prstGeom>
          <a:solidFill>
            <a:srgbClr val="DADBF1"/>
          </a:solidFill>
          <a:ln/>
        </p:spPr>
      </p:sp>
      <p:sp>
        <p:nvSpPr>
          <p:cNvPr id="15" name="Text 13"/>
          <p:cNvSpPr/>
          <p:nvPr/>
        </p:nvSpPr>
        <p:spPr>
          <a:xfrm>
            <a:off x="3827621" y="4963597"/>
            <a:ext cx="340162" cy="425291"/>
          </a:xfrm>
          <a:prstGeom prst="rect">
            <a:avLst/>
          </a:prstGeom>
          <a:noFill/>
          <a:ln/>
        </p:spPr>
        <p:txBody>
          <a:bodyPr wrap="none" lIns="0" tIns="0" rIns="0" bIns="0" rtlCol="0" anchor="t"/>
          <a:lstStyle/>
          <a:p>
            <a:pPr marL="0" indent="0" algn="l">
              <a:lnSpc>
                <a:spcPts val="2650"/>
              </a:lnSpc>
              <a:buNone/>
            </a:pPr>
            <a:r>
              <a:rPr lang="en-US" sz="2650" b="1" dirty="0">
                <a:solidFill>
                  <a:srgbClr val="272525"/>
                </a:solidFill>
                <a:latin typeface="Inter Bold" pitchFamily="34" charset="0"/>
                <a:ea typeface="Inter Bold" pitchFamily="34" charset="-122"/>
                <a:cs typeface="Inter Bold" pitchFamily="34" charset="-120"/>
              </a:rPr>
              <a:t>3</a:t>
            </a:r>
            <a:endParaRPr lang="en-US" sz="2650" dirty="0"/>
          </a:p>
        </p:txBody>
      </p:sp>
      <p:sp>
        <p:nvSpPr>
          <p:cNvPr id="16" name="Text 14"/>
          <p:cNvSpPr/>
          <p:nvPr/>
        </p:nvSpPr>
        <p:spPr>
          <a:xfrm>
            <a:off x="1051084" y="5747147"/>
            <a:ext cx="3218259"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PPT Content Extraction</a:t>
            </a:r>
            <a:endParaRPr lang="en-US" sz="2200" dirty="0"/>
          </a:p>
        </p:txBody>
      </p:sp>
      <p:sp>
        <p:nvSpPr>
          <p:cNvPr id="17" name="Text 15"/>
          <p:cNvSpPr/>
          <p:nvPr/>
        </p:nvSpPr>
        <p:spPr>
          <a:xfrm>
            <a:off x="1051084" y="6237565"/>
            <a:ext cx="589335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Extracts and evaluates presentation content, assessing structure, clarity, visual design, and alignment with assignment requirements.</a:t>
            </a:r>
            <a:endParaRPr lang="en-US" sz="1750" dirty="0"/>
          </a:p>
        </p:txBody>
      </p:sp>
      <p:sp>
        <p:nvSpPr>
          <p:cNvPr id="18" name="Shape 16"/>
          <p:cNvSpPr/>
          <p:nvPr/>
        </p:nvSpPr>
        <p:spPr>
          <a:xfrm>
            <a:off x="7428548" y="4809411"/>
            <a:ext cx="6408063" cy="2774156"/>
          </a:xfrm>
          <a:prstGeom prst="roundRect">
            <a:avLst>
              <a:gd name="adj" fmla="val 3434"/>
            </a:avLst>
          </a:prstGeom>
          <a:solidFill>
            <a:srgbClr val="FFFFFF"/>
          </a:solidFill>
          <a:ln w="30480">
            <a:solidFill>
              <a:srgbClr val="C0C1D7"/>
            </a:solidFill>
            <a:prstDash val="solid"/>
          </a:ln>
        </p:spPr>
      </p:sp>
      <p:sp>
        <p:nvSpPr>
          <p:cNvPr id="19" name="Shape 17"/>
          <p:cNvSpPr/>
          <p:nvPr/>
        </p:nvSpPr>
        <p:spPr>
          <a:xfrm>
            <a:off x="7459027" y="4839891"/>
            <a:ext cx="6347103" cy="680442"/>
          </a:xfrm>
          <a:prstGeom prst="roundRect">
            <a:avLst>
              <a:gd name="adj" fmla="val 8626"/>
            </a:avLst>
          </a:prstGeom>
          <a:solidFill>
            <a:srgbClr val="DADBF1"/>
          </a:solidFill>
          <a:ln/>
        </p:spPr>
      </p:sp>
      <p:sp>
        <p:nvSpPr>
          <p:cNvPr id="20" name="Text 18"/>
          <p:cNvSpPr/>
          <p:nvPr/>
        </p:nvSpPr>
        <p:spPr>
          <a:xfrm>
            <a:off x="10462498" y="4963597"/>
            <a:ext cx="340162" cy="425291"/>
          </a:xfrm>
          <a:prstGeom prst="rect">
            <a:avLst/>
          </a:prstGeom>
          <a:noFill/>
          <a:ln/>
        </p:spPr>
        <p:txBody>
          <a:bodyPr wrap="none" lIns="0" tIns="0" rIns="0" bIns="0" rtlCol="0" anchor="t"/>
          <a:lstStyle/>
          <a:p>
            <a:pPr marL="0" indent="0" algn="l">
              <a:lnSpc>
                <a:spcPts val="2650"/>
              </a:lnSpc>
              <a:buNone/>
            </a:pPr>
            <a:r>
              <a:rPr lang="en-US" sz="2650" b="1" dirty="0">
                <a:solidFill>
                  <a:srgbClr val="272525"/>
                </a:solidFill>
                <a:latin typeface="Inter Bold" pitchFamily="34" charset="0"/>
                <a:ea typeface="Inter Bold" pitchFamily="34" charset="-122"/>
                <a:cs typeface="Inter Bold" pitchFamily="34" charset="-120"/>
              </a:rPr>
              <a:t>4</a:t>
            </a:r>
            <a:endParaRPr lang="en-US" sz="2650" dirty="0"/>
          </a:p>
        </p:txBody>
      </p:sp>
      <p:sp>
        <p:nvSpPr>
          <p:cNvPr id="21" name="Text 19"/>
          <p:cNvSpPr/>
          <p:nvPr/>
        </p:nvSpPr>
        <p:spPr>
          <a:xfrm>
            <a:off x="7685842" y="5747147"/>
            <a:ext cx="4352449"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Automated Scoring &amp; Feedback</a:t>
            </a:r>
            <a:endParaRPr lang="en-US" sz="2200" dirty="0"/>
          </a:p>
        </p:txBody>
      </p:sp>
      <p:sp>
        <p:nvSpPr>
          <p:cNvPr id="22" name="Text 20"/>
          <p:cNvSpPr/>
          <p:nvPr/>
        </p:nvSpPr>
        <p:spPr>
          <a:xfrm>
            <a:off x="7685842" y="6237565"/>
            <a:ext cx="589347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Generates detailed marks with comprehensive feedback, highlighting strengths, identifying areas for improvement, and suggesting concrete next steps.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6015276" y="1156692"/>
            <a:ext cx="898803" cy="283845"/>
          </a:xfrm>
          <a:prstGeom prst="roundRect">
            <a:avLst>
              <a:gd name="adj" fmla="val 17889"/>
            </a:avLst>
          </a:prstGeom>
          <a:solidFill>
            <a:srgbClr val="DADBF1"/>
          </a:solidFill>
          <a:ln/>
        </p:spPr>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05882" y="1238131"/>
            <a:ext cx="120848" cy="120848"/>
          </a:xfrm>
          <a:prstGeom prst="rect">
            <a:avLst/>
          </a:prstGeom>
        </p:spPr>
      </p:pic>
      <p:sp>
        <p:nvSpPr>
          <p:cNvPr id="5" name="Text 1"/>
          <p:cNvSpPr/>
          <p:nvPr/>
        </p:nvSpPr>
        <p:spPr>
          <a:xfrm>
            <a:off x="6287095" y="1201936"/>
            <a:ext cx="536377" cy="193358"/>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MY ROLE</a:t>
            </a:r>
            <a:endParaRPr lang="en-US" sz="950" dirty="0"/>
          </a:p>
        </p:txBody>
      </p:sp>
      <p:sp>
        <p:nvSpPr>
          <p:cNvPr id="6" name="Text 2"/>
          <p:cNvSpPr/>
          <p:nvPr/>
        </p:nvSpPr>
        <p:spPr>
          <a:xfrm>
            <a:off x="6015276" y="1500902"/>
            <a:ext cx="6297216" cy="472202"/>
          </a:xfrm>
          <a:prstGeom prst="rect">
            <a:avLst/>
          </a:prstGeom>
          <a:noFill/>
          <a:ln/>
        </p:spPr>
        <p:txBody>
          <a:bodyPr wrap="none" lIns="0" tIns="0" rIns="0" bIns="0" rtlCol="0" anchor="t"/>
          <a:lstStyle/>
          <a:p>
            <a:pPr marL="0" indent="0" algn="l">
              <a:lnSpc>
                <a:spcPts val="3700"/>
              </a:lnSpc>
              <a:buNone/>
            </a:pPr>
            <a:r>
              <a:rPr lang="en-US" sz="2950" b="1" dirty="0">
                <a:solidFill>
                  <a:srgbClr val="000000"/>
                </a:solidFill>
                <a:latin typeface="Inter Bold" pitchFamily="34" charset="0"/>
                <a:ea typeface="Inter Bold" pitchFamily="34" charset="-122"/>
                <a:cs typeface="Inter Bold" pitchFamily="34" charset="-120"/>
              </a:rPr>
              <a:t>Backend Design &amp; Implementation</a:t>
            </a:r>
            <a:endParaRPr lang="en-US" sz="2950" dirty="0"/>
          </a:p>
        </p:txBody>
      </p:sp>
      <p:sp>
        <p:nvSpPr>
          <p:cNvPr id="7" name="Shape 3"/>
          <p:cNvSpPr/>
          <p:nvPr/>
        </p:nvSpPr>
        <p:spPr>
          <a:xfrm>
            <a:off x="6000036" y="2199680"/>
            <a:ext cx="8116729" cy="30480"/>
          </a:xfrm>
          <a:prstGeom prst="rect">
            <a:avLst/>
          </a:prstGeom>
          <a:solidFill>
            <a:srgbClr val="4950BC"/>
          </a:solidFill>
          <a:ln/>
        </p:spPr>
      </p:sp>
      <p:sp>
        <p:nvSpPr>
          <p:cNvPr id="8" name="Text 4"/>
          <p:cNvSpPr/>
          <p:nvPr/>
        </p:nvSpPr>
        <p:spPr>
          <a:xfrm>
            <a:off x="6015276" y="2381250"/>
            <a:ext cx="2362081" cy="236101"/>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Inter Bold" pitchFamily="34" charset="0"/>
                <a:ea typeface="Inter Bold" pitchFamily="34" charset="-122"/>
                <a:cs typeface="Inter Bold" pitchFamily="34" charset="-120"/>
              </a:rPr>
              <a:t>RESTful API Development</a:t>
            </a:r>
            <a:endParaRPr lang="en-US" sz="1450" dirty="0"/>
          </a:p>
        </p:txBody>
      </p:sp>
      <p:sp>
        <p:nvSpPr>
          <p:cNvPr id="9" name="Text 5"/>
          <p:cNvSpPr/>
          <p:nvPr/>
        </p:nvSpPr>
        <p:spPr>
          <a:xfrm>
            <a:off x="6015276" y="2707958"/>
            <a:ext cx="8086249" cy="483394"/>
          </a:xfrm>
          <a:prstGeom prst="rect">
            <a:avLst/>
          </a:prstGeom>
          <a:noFill/>
          <a:ln/>
        </p:spPr>
        <p:txBody>
          <a:bodyPr wrap="square" lIns="0" tIns="0" rIns="0" bIns="0" rtlCol="0" anchor="t"/>
          <a:lstStyle/>
          <a:p>
            <a:pPr marL="0" indent="0" algn="l">
              <a:lnSpc>
                <a:spcPts val="1900"/>
              </a:lnSpc>
              <a:buNone/>
            </a:pPr>
            <a:r>
              <a:rPr lang="en-US" sz="1150" dirty="0">
                <a:solidFill>
                  <a:srgbClr val="272525"/>
                </a:solidFill>
                <a:latin typeface="Inter" pitchFamily="34" charset="0"/>
                <a:ea typeface="Inter" pitchFamily="34" charset="-122"/>
                <a:cs typeface="Inter" pitchFamily="34" charset="-120"/>
              </a:rPr>
              <a:t>Designed and implemented comprehensive APIs for submission handling, supporting file uploads, GitHub integration, and PPT processing with robust authentication.</a:t>
            </a:r>
            <a:endParaRPr lang="en-US" sz="1150" dirty="0"/>
          </a:p>
        </p:txBody>
      </p:sp>
      <p:sp>
        <p:nvSpPr>
          <p:cNvPr id="10" name="Shape 6"/>
          <p:cNvSpPr/>
          <p:nvPr/>
        </p:nvSpPr>
        <p:spPr>
          <a:xfrm>
            <a:off x="6000036" y="3493532"/>
            <a:ext cx="8116729" cy="30480"/>
          </a:xfrm>
          <a:prstGeom prst="rect">
            <a:avLst/>
          </a:prstGeom>
          <a:solidFill>
            <a:srgbClr val="4950BC"/>
          </a:solidFill>
          <a:ln/>
        </p:spPr>
      </p:sp>
      <p:sp>
        <p:nvSpPr>
          <p:cNvPr id="11" name="Text 7"/>
          <p:cNvSpPr/>
          <p:nvPr/>
        </p:nvSpPr>
        <p:spPr>
          <a:xfrm>
            <a:off x="6015276" y="3675102"/>
            <a:ext cx="1889046" cy="236101"/>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Inter Bold" pitchFamily="34" charset="0"/>
                <a:ea typeface="Inter Bold" pitchFamily="34" charset="-122"/>
                <a:cs typeface="Inter Bold" pitchFamily="34" charset="-120"/>
              </a:rPr>
              <a:t>Processing Logic</a:t>
            </a:r>
            <a:endParaRPr lang="en-US" sz="1450" dirty="0"/>
          </a:p>
        </p:txBody>
      </p:sp>
      <p:sp>
        <p:nvSpPr>
          <p:cNvPr id="12" name="Text 8"/>
          <p:cNvSpPr/>
          <p:nvPr/>
        </p:nvSpPr>
        <p:spPr>
          <a:xfrm>
            <a:off x="6015276" y="4001810"/>
            <a:ext cx="8086249" cy="483394"/>
          </a:xfrm>
          <a:prstGeom prst="rect">
            <a:avLst/>
          </a:prstGeom>
          <a:noFill/>
          <a:ln/>
        </p:spPr>
        <p:txBody>
          <a:bodyPr wrap="square" lIns="0" tIns="0" rIns="0" bIns="0" rtlCol="0" anchor="t"/>
          <a:lstStyle/>
          <a:p>
            <a:pPr marL="0" indent="0" algn="l">
              <a:lnSpc>
                <a:spcPts val="1900"/>
              </a:lnSpc>
              <a:buNone/>
            </a:pPr>
            <a:r>
              <a:rPr lang="en-US" sz="1150" dirty="0">
                <a:solidFill>
                  <a:srgbClr val="272525"/>
                </a:solidFill>
                <a:latin typeface="Inter" pitchFamily="34" charset="0"/>
                <a:ea typeface="Inter" pitchFamily="34" charset="-122"/>
                <a:cs typeface="Inter" pitchFamily="34" charset="-120"/>
              </a:rPr>
              <a:t>Built unified processing pipelines for disparate input types, ensuring consistent validation, extraction, and transformation across all submission formats.</a:t>
            </a:r>
            <a:endParaRPr lang="en-US" sz="1150" dirty="0"/>
          </a:p>
        </p:txBody>
      </p:sp>
      <p:sp>
        <p:nvSpPr>
          <p:cNvPr id="13" name="Shape 9"/>
          <p:cNvSpPr/>
          <p:nvPr/>
        </p:nvSpPr>
        <p:spPr>
          <a:xfrm>
            <a:off x="6000036" y="4787384"/>
            <a:ext cx="8116729" cy="30480"/>
          </a:xfrm>
          <a:prstGeom prst="rect">
            <a:avLst/>
          </a:prstGeom>
          <a:solidFill>
            <a:srgbClr val="4950BC"/>
          </a:solidFill>
          <a:ln/>
        </p:spPr>
      </p:sp>
      <p:sp>
        <p:nvSpPr>
          <p:cNvPr id="14" name="Text 10"/>
          <p:cNvSpPr/>
          <p:nvPr/>
        </p:nvSpPr>
        <p:spPr>
          <a:xfrm>
            <a:off x="6015276" y="4968954"/>
            <a:ext cx="2182654" cy="236101"/>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Inter Bold" pitchFamily="34" charset="0"/>
                <a:ea typeface="Inter Bold" pitchFamily="34" charset="-122"/>
                <a:cs typeface="Inter Bold" pitchFamily="34" charset="-120"/>
              </a:rPr>
              <a:t>AI Integration Workflow</a:t>
            </a:r>
            <a:endParaRPr lang="en-US" sz="1450" dirty="0"/>
          </a:p>
        </p:txBody>
      </p:sp>
      <p:sp>
        <p:nvSpPr>
          <p:cNvPr id="15" name="Text 11"/>
          <p:cNvSpPr/>
          <p:nvPr/>
        </p:nvSpPr>
        <p:spPr>
          <a:xfrm>
            <a:off x="6015276" y="5295662"/>
            <a:ext cx="8086249" cy="483394"/>
          </a:xfrm>
          <a:prstGeom prst="rect">
            <a:avLst/>
          </a:prstGeom>
          <a:noFill/>
          <a:ln/>
        </p:spPr>
        <p:txBody>
          <a:bodyPr wrap="square" lIns="0" tIns="0" rIns="0" bIns="0" rtlCol="0" anchor="t"/>
          <a:lstStyle/>
          <a:p>
            <a:pPr marL="0" indent="0" algn="l">
              <a:lnSpc>
                <a:spcPts val="1900"/>
              </a:lnSpc>
              <a:buNone/>
            </a:pPr>
            <a:r>
              <a:rPr lang="en-US" sz="1150" dirty="0">
                <a:solidFill>
                  <a:srgbClr val="272525"/>
                </a:solidFill>
                <a:latin typeface="Inter" pitchFamily="34" charset="0"/>
                <a:ea typeface="Inter" pitchFamily="34" charset="-122"/>
                <a:cs typeface="Inter" pitchFamily="34" charset="-120"/>
              </a:rPr>
              <a:t>Orchestrated the evaluation workflow, managing AI model interactions, prompt engineering, and result aggregation for accurate assessment delivery.</a:t>
            </a:r>
            <a:endParaRPr lang="en-US" sz="1150" dirty="0"/>
          </a:p>
        </p:txBody>
      </p:sp>
      <p:sp>
        <p:nvSpPr>
          <p:cNvPr id="16" name="Shape 12"/>
          <p:cNvSpPr/>
          <p:nvPr/>
        </p:nvSpPr>
        <p:spPr>
          <a:xfrm>
            <a:off x="6000036" y="6081236"/>
            <a:ext cx="8116729" cy="30480"/>
          </a:xfrm>
          <a:prstGeom prst="rect">
            <a:avLst/>
          </a:prstGeom>
          <a:solidFill>
            <a:srgbClr val="4950BC"/>
          </a:solidFill>
          <a:ln/>
        </p:spPr>
      </p:sp>
      <p:sp>
        <p:nvSpPr>
          <p:cNvPr id="17" name="Text 13"/>
          <p:cNvSpPr/>
          <p:nvPr/>
        </p:nvSpPr>
        <p:spPr>
          <a:xfrm>
            <a:off x="6015276" y="6262807"/>
            <a:ext cx="2294811" cy="236101"/>
          </a:xfrm>
          <a:prstGeom prst="rect">
            <a:avLst/>
          </a:prstGeom>
          <a:noFill/>
          <a:ln/>
        </p:spPr>
        <p:txBody>
          <a:bodyPr wrap="none" lIns="0" tIns="0" rIns="0" bIns="0" rtlCol="0" anchor="t"/>
          <a:lstStyle/>
          <a:p>
            <a:pPr marL="0" indent="0" algn="l">
              <a:lnSpc>
                <a:spcPts val="1850"/>
              </a:lnSpc>
              <a:buNone/>
            </a:pPr>
            <a:r>
              <a:rPr lang="en-US" sz="1450" b="1" dirty="0">
                <a:solidFill>
                  <a:srgbClr val="272525"/>
                </a:solidFill>
                <a:latin typeface="Inter Bold" pitchFamily="34" charset="0"/>
                <a:ea typeface="Inter Bold" pitchFamily="34" charset="-122"/>
                <a:cs typeface="Inter Bold" pitchFamily="34" charset="-120"/>
              </a:rPr>
              <a:t>Error Handling &amp; Logging</a:t>
            </a:r>
            <a:endParaRPr lang="en-US" sz="1450" dirty="0"/>
          </a:p>
        </p:txBody>
      </p:sp>
      <p:sp>
        <p:nvSpPr>
          <p:cNvPr id="18" name="Text 14"/>
          <p:cNvSpPr/>
          <p:nvPr/>
        </p:nvSpPr>
        <p:spPr>
          <a:xfrm>
            <a:off x="6015276" y="6589514"/>
            <a:ext cx="8086249" cy="483394"/>
          </a:xfrm>
          <a:prstGeom prst="rect">
            <a:avLst/>
          </a:prstGeom>
          <a:noFill/>
          <a:ln/>
        </p:spPr>
        <p:txBody>
          <a:bodyPr wrap="square" lIns="0" tIns="0" rIns="0" bIns="0" rtlCol="0" anchor="t"/>
          <a:lstStyle/>
          <a:p>
            <a:pPr marL="0" indent="0" algn="l">
              <a:lnSpc>
                <a:spcPts val="1900"/>
              </a:lnSpc>
              <a:buNone/>
            </a:pPr>
            <a:r>
              <a:rPr lang="en-US" sz="1150" dirty="0">
                <a:solidFill>
                  <a:srgbClr val="272525"/>
                </a:solidFill>
                <a:latin typeface="Inter" pitchFamily="34" charset="0"/>
                <a:ea typeface="Inter" pitchFamily="34" charset="-122"/>
                <a:cs typeface="Inter" pitchFamily="34" charset="-120"/>
              </a:rPr>
              <a:t>Implemented comprehensive error handling with detailed logging and monitoring, ensuring system reliability and facilitating rapid issue resolution.</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6135" y="751999"/>
            <a:ext cx="5284113" cy="660440"/>
          </a:xfrm>
          <a:prstGeom prst="rect">
            <a:avLst/>
          </a:prstGeom>
          <a:noFill/>
          <a:ln/>
        </p:spPr>
        <p:txBody>
          <a:bodyPr wrap="none" lIns="0" tIns="0" rIns="0" bIns="0" rtlCol="0" anchor="t"/>
          <a:lstStyle/>
          <a:p>
            <a:pPr marL="0" indent="0" algn="l">
              <a:lnSpc>
                <a:spcPts val="5200"/>
              </a:lnSpc>
              <a:buNone/>
            </a:pPr>
            <a:r>
              <a:rPr lang="en-US" sz="4150" b="1" dirty="0">
                <a:solidFill>
                  <a:srgbClr val="000000"/>
                </a:solidFill>
                <a:latin typeface="Inter Bold" pitchFamily="34" charset="0"/>
                <a:ea typeface="Inter Bold" pitchFamily="34" charset="-122"/>
                <a:cs typeface="Inter Bold" pitchFamily="34" charset="-120"/>
              </a:rPr>
              <a:t>Database Design</a:t>
            </a:r>
            <a:endParaRPr lang="en-US" sz="4150" dirty="0"/>
          </a:p>
        </p:txBody>
      </p:sp>
      <p:sp>
        <p:nvSpPr>
          <p:cNvPr id="4" name="Text 1"/>
          <p:cNvSpPr/>
          <p:nvPr/>
        </p:nvSpPr>
        <p:spPr>
          <a:xfrm>
            <a:off x="6226135" y="1940719"/>
            <a:ext cx="3170396" cy="396240"/>
          </a:xfrm>
          <a:prstGeom prst="rect">
            <a:avLst/>
          </a:prstGeom>
          <a:noFill/>
          <a:ln/>
        </p:spPr>
        <p:txBody>
          <a:bodyPr wrap="none" lIns="0" tIns="0" rIns="0" bIns="0" rtlCol="0" anchor="t"/>
          <a:lstStyle/>
          <a:p>
            <a:pPr marL="0" indent="0" algn="l">
              <a:lnSpc>
                <a:spcPts val="3100"/>
              </a:lnSpc>
              <a:buNone/>
            </a:pPr>
            <a:r>
              <a:rPr lang="en-US" sz="2450" b="1" dirty="0">
                <a:solidFill>
                  <a:srgbClr val="000000"/>
                </a:solidFill>
                <a:latin typeface="Inter Bold" pitchFamily="34" charset="0"/>
                <a:ea typeface="Inter Bold" pitchFamily="34" charset="-122"/>
                <a:cs typeface="Inter Bold" pitchFamily="34" charset="-120"/>
              </a:rPr>
              <a:t>Core Tables</a:t>
            </a:r>
            <a:endParaRPr lang="en-US" sz="2450" dirty="0"/>
          </a:p>
        </p:txBody>
      </p:sp>
      <p:sp>
        <p:nvSpPr>
          <p:cNvPr id="5" name="Text 2"/>
          <p:cNvSpPr/>
          <p:nvPr/>
        </p:nvSpPr>
        <p:spPr>
          <a:xfrm>
            <a:off x="6226135" y="2548295"/>
            <a:ext cx="3574494" cy="1014413"/>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Users:</a:t>
            </a:r>
            <a:r>
              <a:rPr lang="en-US" sz="1650" dirty="0">
                <a:solidFill>
                  <a:srgbClr val="272525"/>
                </a:solidFill>
                <a:latin typeface="Inter" pitchFamily="34" charset="0"/>
                <a:ea typeface="Inter" pitchFamily="34" charset="-122"/>
                <a:cs typeface="Inter" pitchFamily="34" charset="-120"/>
              </a:rPr>
              <a:t> Student and instructor profiles with authentication credentials</a:t>
            </a:r>
            <a:endParaRPr lang="en-US" sz="1650" dirty="0"/>
          </a:p>
        </p:txBody>
      </p:sp>
      <p:sp>
        <p:nvSpPr>
          <p:cNvPr id="6" name="Text 3"/>
          <p:cNvSpPr/>
          <p:nvPr/>
        </p:nvSpPr>
        <p:spPr>
          <a:xfrm>
            <a:off x="6226135" y="3636645"/>
            <a:ext cx="3574494" cy="1014413"/>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Assignments:</a:t>
            </a:r>
            <a:r>
              <a:rPr lang="en-US" sz="1650" dirty="0">
                <a:solidFill>
                  <a:srgbClr val="272525"/>
                </a:solidFill>
                <a:latin typeface="Inter" pitchFamily="34" charset="0"/>
                <a:ea typeface="Inter" pitchFamily="34" charset="-122"/>
                <a:cs typeface="Inter" pitchFamily="34" charset="-120"/>
              </a:rPr>
              <a:t> Assignment definitions, requirements, and rubrics</a:t>
            </a:r>
            <a:endParaRPr lang="en-US" sz="1650" dirty="0"/>
          </a:p>
        </p:txBody>
      </p:sp>
      <p:sp>
        <p:nvSpPr>
          <p:cNvPr id="7" name="Text 4"/>
          <p:cNvSpPr/>
          <p:nvPr/>
        </p:nvSpPr>
        <p:spPr>
          <a:xfrm>
            <a:off x="6226135" y="4724995"/>
            <a:ext cx="3574494" cy="1014413"/>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Submissions:</a:t>
            </a:r>
            <a:r>
              <a:rPr lang="en-US" sz="1650" dirty="0">
                <a:solidFill>
                  <a:srgbClr val="272525"/>
                </a:solidFill>
                <a:latin typeface="Inter" pitchFamily="34" charset="0"/>
                <a:ea typeface="Inter" pitchFamily="34" charset="-122"/>
                <a:cs typeface="Inter" pitchFamily="34" charset="-120"/>
              </a:rPr>
              <a:t> Submission metadata, timestamps, and status tracking</a:t>
            </a:r>
            <a:endParaRPr lang="en-US" sz="1650" dirty="0"/>
          </a:p>
        </p:txBody>
      </p:sp>
      <p:sp>
        <p:nvSpPr>
          <p:cNvPr id="8" name="Text 5"/>
          <p:cNvSpPr/>
          <p:nvPr/>
        </p:nvSpPr>
        <p:spPr>
          <a:xfrm>
            <a:off x="6226135" y="5813346"/>
            <a:ext cx="3574494" cy="676275"/>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Files:</a:t>
            </a:r>
            <a:r>
              <a:rPr lang="en-US" sz="1650" dirty="0">
                <a:solidFill>
                  <a:srgbClr val="272525"/>
                </a:solidFill>
                <a:latin typeface="Inter" pitchFamily="34" charset="0"/>
                <a:ea typeface="Inter" pitchFamily="34" charset="-122"/>
                <a:cs typeface="Inter" pitchFamily="34" charset="-120"/>
              </a:rPr>
              <a:t> File metadata, storage locations, and type information</a:t>
            </a:r>
            <a:endParaRPr lang="en-US" sz="1650" dirty="0"/>
          </a:p>
        </p:txBody>
      </p:sp>
      <p:sp>
        <p:nvSpPr>
          <p:cNvPr id="9" name="Text 6"/>
          <p:cNvSpPr/>
          <p:nvPr/>
        </p:nvSpPr>
        <p:spPr>
          <a:xfrm>
            <a:off x="10323790" y="1940719"/>
            <a:ext cx="3170396" cy="396240"/>
          </a:xfrm>
          <a:prstGeom prst="rect">
            <a:avLst/>
          </a:prstGeom>
          <a:noFill/>
          <a:ln/>
        </p:spPr>
        <p:txBody>
          <a:bodyPr wrap="none" lIns="0" tIns="0" rIns="0" bIns="0" rtlCol="0" anchor="t"/>
          <a:lstStyle/>
          <a:p>
            <a:pPr marL="0" indent="0" algn="l">
              <a:lnSpc>
                <a:spcPts val="3100"/>
              </a:lnSpc>
              <a:buNone/>
            </a:pPr>
            <a:r>
              <a:rPr lang="en-US" sz="2450" b="1" dirty="0">
                <a:solidFill>
                  <a:srgbClr val="000000"/>
                </a:solidFill>
                <a:latin typeface="Inter Bold" pitchFamily="34" charset="0"/>
                <a:ea typeface="Inter Bold" pitchFamily="34" charset="-122"/>
                <a:cs typeface="Inter Bold" pitchFamily="34" charset="-120"/>
              </a:rPr>
              <a:t>Evaluation Storage</a:t>
            </a:r>
            <a:endParaRPr lang="en-US" sz="2450" dirty="0"/>
          </a:p>
        </p:txBody>
      </p:sp>
      <p:sp>
        <p:nvSpPr>
          <p:cNvPr id="10" name="Text 7"/>
          <p:cNvSpPr/>
          <p:nvPr/>
        </p:nvSpPr>
        <p:spPr>
          <a:xfrm>
            <a:off x="10323790" y="2548295"/>
            <a:ext cx="3574494" cy="1014413"/>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Results:</a:t>
            </a:r>
            <a:r>
              <a:rPr lang="en-US" sz="1650" dirty="0">
                <a:solidFill>
                  <a:srgbClr val="272525"/>
                </a:solidFill>
                <a:latin typeface="Inter" pitchFamily="34" charset="0"/>
                <a:ea typeface="Inter" pitchFamily="34" charset="-122"/>
                <a:cs typeface="Inter" pitchFamily="34" charset="-120"/>
              </a:rPr>
              <a:t> Scores, marks breakdown, and overall assessment</a:t>
            </a:r>
            <a:endParaRPr lang="en-US" sz="1650" dirty="0"/>
          </a:p>
        </p:txBody>
      </p:sp>
      <p:sp>
        <p:nvSpPr>
          <p:cNvPr id="11" name="Text 8"/>
          <p:cNvSpPr/>
          <p:nvPr/>
        </p:nvSpPr>
        <p:spPr>
          <a:xfrm>
            <a:off x="10323790" y="3636645"/>
            <a:ext cx="3574494" cy="1014413"/>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Feedback:</a:t>
            </a:r>
            <a:r>
              <a:rPr lang="en-US" sz="1650" dirty="0">
                <a:solidFill>
                  <a:srgbClr val="272525"/>
                </a:solidFill>
                <a:latin typeface="Inter" pitchFamily="34" charset="0"/>
                <a:ea typeface="Inter" pitchFamily="34" charset="-122"/>
                <a:cs typeface="Inter" pitchFamily="34" charset="-120"/>
              </a:rPr>
              <a:t> Detailed comments, suggestions, and improvement areas</a:t>
            </a:r>
            <a:endParaRPr lang="en-US" sz="1650" dirty="0"/>
          </a:p>
        </p:txBody>
      </p:sp>
      <p:sp>
        <p:nvSpPr>
          <p:cNvPr id="12" name="Text 9"/>
          <p:cNvSpPr/>
          <p:nvPr/>
        </p:nvSpPr>
        <p:spPr>
          <a:xfrm>
            <a:off x="10323790" y="4724995"/>
            <a:ext cx="3574494" cy="676275"/>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History:</a:t>
            </a:r>
            <a:r>
              <a:rPr lang="en-US" sz="1650" dirty="0">
                <a:solidFill>
                  <a:srgbClr val="272525"/>
                </a:solidFill>
                <a:latin typeface="Inter" pitchFamily="34" charset="0"/>
                <a:ea typeface="Inter" pitchFamily="34" charset="-122"/>
                <a:cs typeface="Inter" pitchFamily="34" charset="-120"/>
              </a:rPr>
              <a:t> Audit trail for resubmissions and versioning</a:t>
            </a:r>
            <a:endParaRPr lang="en-US" sz="1650" dirty="0"/>
          </a:p>
        </p:txBody>
      </p:sp>
      <p:sp>
        <p:nvSpPr>
          <p:cNvPr id="13" name="Text 10"/>
          <p:cNvSpPr/>
          <p:nvPr/>
        </p:nvSpPr>
        <p:spPr>
          <a:xfrm>
            <a:off x="6226135" y="6801326"/>
            <a:ext cx="7664529" cy="676275"/>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Scalable, normalised schema designed for high performance and data integrity across concurrent evaluations.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86044"/>
            <a:ext cx="5717738"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Evaluation Workflow</a:t>
            </a:r>
            <a:endParaRPr lang="en-US" sz="4450" dirty="0"/>
          </a:p>
        </p:txBody>
      </p:sp>
      <p:sp>
        <p:nvSpPr>
          <p:cNvPr id="3" name="Text 1"/>
          <p:cNvSpPr/>
          <p:nvPr/>
        </p:nvSpPr>
        <p:spPr>
          <a:xfrm>
            <a:off x="793790" y="284845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01</a:t>
            </a:r>
            <a:endParaRPr lang="en-US" sz="1750" dirty="0"/>
          </a:p>
        </p:txBody>
      </p:sp>
      <p:sp>
        <p:nvSpPr>
          <p:cNvPr id="4" name="Shape 2"/>
          <p:cNvSpPr/>
          <p:nvPr/>
        </p:nvSpPr>
        <p:spPr>
          <a:xfrm>
            <a:off x="793790" y="3203496"/>
            <a:ext cx="4196358" cy="30480"/>
          </a:xfrm>
          <a:prstGeom prst="rect">
            <a:avLst/>
          </a:prstGeom>
          <a:solidFill>
            <a:srgbClr val="4950BC"/>
          </a:solidFill>
          <a:ln/>
        </p:spPr>
      </p:sp>
      <p:sp>
        <p:nvSpPr>
          <p:cNvPr id="5" name="Text 3"/>
          <p:cNvSpPr/>
          <p:nvPr/>
        </p:nvSpPr>
        <p:spPr>
          <a:xfrm>
            <a:off x="793790" y="3377803"/>
            <a:ext cx="296358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Submission Received</a:t>
            </a:r>
            <a:endParaRPr lang="en-US" sz="2200" dirty="0"/>
          </a:p>
        </p:txBody>
      </p:sp>
      <p:sp>
        <p:nvSpPr>
          <p:cNvPr id="6" name="Text 4"/>
          <p:cNvSpPr/>
          <p:nvPr/>
        </p:nvSpPr>
        <p:spPr>
          <a:xfrm>
            <a:off x="793790" y="3868222"/>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User submits assignment via web interface</a:t>
            </a:r>
            <a:endParaRPr lang="en-US" sz="1750" dirty="0"/>
          </a:p>
        </p:txBody>
      </p:sp>
      <p:sp>
        <p:nvSpPr>
          <p:cNvPr id="7" name="Text 5"/>
          <p:cNvSpPr/>
          <p:nvPr/>
        </p:nvSpPr>
        <p:spPr>
          <a:xfrm>
            <a:off x="5216962" y="284845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02</a:t>
            </a:r>
            <a:endParaRPr lang="en-US" sz="1750" dirty="0"/>
          </a:p>
        </p:txBody>
      </p:sp>
      <p:sp>
        <p:nvSpPr>
          <p:cNvPr id="8" name="Shape 6"/>
          <p:cNvSpPr/>
          <p:nvPr/>
        </p:nvSpPr>
        <p:spPr>
          <a:xfrm>
            <a:off x="5216962" y="3203496"/>
            <a:ext cx="4196358" cy="30480"/>
          </a:xfrm>
          <a:prstGeom prst="rect">
            <a:avLst/>
          </a:prstGeom>
          <a:solidFill>
            <a:srgbClr val="4950BC"/>
          </a:solidFill>
          <a:ln/>
        </p:spPr>
      </p:sp>
      <p:sp>
        <p:nvSpPr>
          <p:cNvPr id="9" name="Text 7"/>
          <p:cNvSpPr/>
          <p:nvPr/>
        </p:nvSpPr>
        <p:spPr>
          <a:xfrm>
            <a:off x="5216962" y="337780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Input Validation</a:t>
            </a:r>
            <a:endParaRPr lang="en-US" sz="2200" dirty="0"/>
          </a:p>
        </p:txBody>
      </p:sp>
      <p:sp>
        <p:nvSpPr>
          <p:cNvPr id="10" name="Text 8"/>
          <p:cNvSpPr/>
          <p:nvPr/>
        </p:nvSpPr>
        <p:spPr>
          <a:xfrm>
            <a:off x="5216962" y="3868222"/>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Backend validates format, size, and requirements</a:t>
            </a:r>
            <a:endParaRPr lang="en-US" sz="1750" dirty="0"/>
          </a:p>
        </p:txBody>
      </p:sp>
      <p:sp>
        <p:nvSpPr>
          <p:cNvPr id="11" name="Text 9"/>
          <p:cNvSpPr/>
          <p:nvPr/>
        </p:nvSpPr>
        <p:spPr>
          <a:xfrm>
            <a:off x="9640133" y="284845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03</a:t>
            </a:r>
            <a:endParaRPr lang="en-US" sz="1750" dirty="0"/>
          </a:p>
        </p:txBody>
      </p:sp>
      <p:sp>
        <p:nvSpPr>
          <p:cNvPr id="12" name="Shape 10"/>
          <p:cNvSpPr/>
          <p:nvPr/>
        </p:nvSpPr>
        <p:spPr>
          <a:xfrm>
            <a:off x="9640133" y="3203496"/>
            <a:ext cx="4196358" cy="30480"/>
          </a:xfrm>
          <a:prstGeom prst="rect">
            <a:avLst/>
          </a:prstGeom>
          <a:solidFill>
            <a:srgbClr val="4950BC"/>
          </a:solidFill>
          <a:ln/>
        </p:spPr>
      </p:sp>
      <p:sp>
        <p:nvSpPr>
          <p:cNvPr id="13" name="Text 11"/>
          <p:cNvSpPr/>
          <p:nvPr/>
        </p:nvSpPr>
        <p:spPr>
          <a:xfrm>
            <a:off x="9640133" y="337780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Content Extraction</a:t>
            </a:r>
            <a:endParaRPr lang="en-US" sz="2200" dirty="0"/>
          </a:p>
        </p:txBody>
      </p:sp>
      <p:sp>
        <p:nvSpPr>
          <p:cNvPr id="14" name="Text 12"/>
          <p:cNvSpPr/>
          <p:nvPr/>
        </p:nvSpPr>
        <p:spPr>
          <a:xfrm>
            <a:off x="9640133" y="3868222"/>
            <a:ext cx="419635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Files processed and content extracted</a:t>
            </a:r>
            <a:endParaRPr lang="en-US" sz="1750" dirty="0"/>
          </a:p>
        </p:txBody>
      </p:sp>
      <p:sp>
        <p:nvSpPr>
          <p:cNvPr id="15" name="Text 13"/>
          <p:cNvSpPr/>
          <p:nvPr/>
        </p:nvSpPr>
        <p:spPr>
          <a:xfrm>
            <a:off x="793790" y="499086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04</a:t>
            </a:r>
            <a:endParaRPr lang="en-US" sz="1750" dirty="0"/>
          </a:p>
        </p:txBody>
      </p:sp>
      <p:sp>
        <p:nvSpPr>
          <p:cNvPr id="16" name="Shape 14"/>
          <p:cNvSpPr/>
          <p:nvPr/>
        </p:nvSpPr>
        <p:spPr>
          <a:xfrm>
            <a:off x="793790" y="5345906"/>
            <a:ext cx="6407944" cy="30480"/>
          </a:xfrm>
          <a:prstGeom prst="rect">
            <a:avLst/>
          </a:prstGeom>
          <a:solidFill>
            <a:srgbClr val="4950BC"/>
          </a:solidFill>
          <a:ln/>
        </p:spPr>
      </p:sp>
      <p:sp>
        <p:nvSpPr>
          <p:cNvPr id="17" name="Text 15"/>
          <p:cNvSpPr/>
          <p:nvPr/>
        </p:nvSpPr>
        <p:spPr>
          <a:xfrm>
            <a:off x="793790" y="552021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AI Evaluation</a:t>
            </a:r>
            <a:endParaRPr lang="en-US" sz="2200" dirty="0"/>
          </a:p>
        </p:txBody>
      </p:sp>
      <p:sp>
        <p:nvSpPr>
          <p:cNvPr id="18" name="Text 16"/>
          <p:cNvSpPr/>
          <p:nvPr/>
        </p:nvSpPr>
        <p:spPr>
          <a:xfrm>
            <a:off x="793790" y="6010632"/>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Content analysed against rubric criteria</a:t>
            </a:r>
            <a:endParaRPr lang="en-US" sz="1750" dirty="0"/>
          </a:p>
        </p:txBody>
      </p:sp>
      <p:sp>
        <p:nvSpPr>
          <p:cNvPr id="19" name="Text 17"/>
          <p:cNvSpPr/>
          <p:nvPr/>
        </p:nvSpPr>
        <p:spPr>
          <a:xfrm>
            <a:off x="7428548" y="499086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05</a:t>
            </a:r>
            <a:endParaRPr lang="en-US" sz="1750" dirty="0"/>
          </a:p>
        </p:txBody>
      </p:sp>
      <p:sp>
        <p:nvSpPr>
          <p:cNvPr id="20" name="Shape 18"/>
          <p:cNvSpPr/>
          <p:nvPr/>
        </p:nvSpPr>
        <p:spPr>
          <a:xfrm>
            <a:off x="7428548" y="5345906"/>
            <a:ext cx="6407944" cy="30480"/>
          </a:xfrm>
          <a:prstGeom prst="rect">
            <a:avLst/>
          </a:prstGeom>
          <a:solidFill>
            <a:srgbClr val="4950BC"/>
          </a:solidFill>
          <a:ln/>
        </p:spPr>
      </p:sp>
      <p:sp>
        <p:nvSpPr>
          <p:cNvPr id="21" name="Text 19"/>
          <p:cNvSpPr/>
          <p:nvPr/>
        </p:nvSpPr>
        <p:spPr>
          <a:xfrm>
            <a:off x="7428548" y="552021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Results Delivered</a:t>
            </a:r>
            <a:endParaRPr lang="en-US" sz="2200" dirty="0"/>
          </a:p>
        </p:txBody>
      </p:sp>
      <p:sp>
        <p:nvSpPr>
          <p:cNvPr id="22" name="Text 20"/>
          <p:cNvSpPr/>
          <p:nvPr/>
        </p:nvSpPr>
        <p:spPr>
          <a:xfrm>
            <a:off x="7428548" y="6010632"/>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Scores and feedback stored and returned</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410295" y="965954"/>
            <a:ext cx="5241846" cy="583525"/>
          </a:xfrm>
          <a:prstGeom prst="rect">
            <a:avLst/>
          </a:prstGeom>
          <a:noFill/>
          <a:ln/>
        </p:spPr>
        <p:txBody>
          <a:bodyPr wrap="none" lIns="0" tIns="0" rIns="0" bIns="0" rtlCol="0" anchor="t"/>
          <a:lstStyle/>
          <a:p>
            <a:pPr marL="0" indent="0" algn="l">
              <a:lnSpc>
                <a:spcPts val="4550"/>
              </a:lnSpc>
              <a:buNone/>
            </a:pPr>
            <a:r>
              <a:rPr lang="en-US" sz="3650" b="1" dirty="0">
                <a:solidFill>
                  <a:srgbClr val="000000"/>
                </a:solidFill>
                <a:latin typeface="Inter Bold" pitchFamily="34" charset="0"/>
                <a:ea typeface="Inter Bold" pitchFamily="34" charset="-122"/>
                <a:cs typeface="Inter Bold" pitchFamily="34" charset="-120"/>
              </a:rPr>
              <a:t>Challenges &amp; Solutions</a:t>
            </a:r>
            <a:endParaRPr lang="en-US" sz="3650" dirty="0"/>
          </a:p>
        </p:txBody>
      </p:sp>
      <p:sp>
        <p:nvSpPr>
          <p:cNvPr id="3" name="Shape 1"/>
          <p:cNvSpPr/>
          <p:nvPr/>
        </p:nvSpPr>
        <p:spPr>
          <a:xfrm>
            <a:off x="1410295" y="1922859"/>
            <a:ext cx="5811560" cy="2726293"/>
          </a:xfrm>
          <a:prstGeom prst="roundRect">
            <a:avLst>
              <a:gd name="adj" fmla="val 4025"/>
            </a:avLst>
          </a:prstGeom>
          <a:solidFill>
            <a:srgbClr val="FFFFFF"/>
          </a:solidFill>
          <a:ln w="22860">
            <a:solidFill>
              <a:srgbClr val="C0C1D7"/>
            </a:solidFill>
            <a:prstDash val="solid"/>
          </a:ln>
        </p:spPr>
      </p:sp>
      <p:sp>
        <p:nvSpPr>
          <p:cNvPr id="4" name="Shape 2"/>
          <p:cNvSpPr/>
          <p:nvPr/>
        </p:nvSpPr>
        <p:spPr>
          <a:xfrm>
            <a:off x="1387435" y="1922859"/>
            <a:ext cx="91440" cy="2726293"/>
          </a:xfrm>
          <a:prstGeom prst="roundRect">
            <a:avLst>
              <a:gd name="adj" fmla="val 85763"/>
            </a:avLst>
          </a:prstGeom>
          <a:solidFill>
            <a:srgbClr val="4950BC"/>
          </a:solidFill>
          <a:ln/>
        </p:spPr>
      </p:sp>
      <p:sp>
        <p:nvSpPr>
          <p:cNvPr id="5" name="Text 3"/>
          <p:cNvSpPr/>
          <p:nvPr/>
        </p:nvSpPr>
        <p:spPr>
          <a:xfrm>
            <a:off x="1688425" y="2132409"/>
            <a:ext cx="2372201" cy="291703"/>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Multiple File Formats</a:t>
            </a:r>
            <a:endParaRPr lang="en-US" sz="1800" dirty="0"/>
          </a:p>
        </p:txBody>
      </p:sp>
      <p:sp>
        <p:nvSpPr>
          <p:cNvPr id="6" name="Text 4"/>
          <p:cNvSpPr/>
          <p:nvPr/>
        </p:nvSpPr>
        <p:spPr>
          <a:xfrm>
            <a:off x="1688425" y="2536031"/>
            <a:ext cx="5323880" cy="895826"/>
          </a:xfrm>
          <a:prstGeom prst="rect">
            <a:avLst/>
          </a:prstGeom>
          <a:noFill/>
          <a:ln/>
        </p:spPr>
        <p:txBody>
          <a:bodyPr wrap="square" lIns="0" tIns="0" rIns="0" bIns="0" rtlCol="0" anchor="t"/>
          <a:lstStyle/>
          <a:p>
            <a:pPr marL="0" indent="0" algn="l">
              <a:lnSpc>
                <a:spcPts val="2350"/>
              </a:lnSpc>
              <a:buNone/>
            </a:pPr>
            <a:r>
              <a:rPr lang="en-US" sz="1450" b="1" dirty="0">
                <a:solidFill>
                  <a:srgbClr val="272525"/>
                </a:solidFill>
                <a:latin typeface="Inter" pitchFamily="34" charset="0"/>
                <a:ea typeface="Inter" pitchFamily="34" charset="-122"/>
                <a:cs typeface="Inter" pitchFamily="34" charset="-120"/>
              </a:rPr>
              <a:t>Challenge:</a:t>
            </a:r>
            <a:r>
              <a:rPr lang="en-US" sz="1450" dirty="0">
                <a:solidFill>
                  <a:srgbClr val="272525"/>
                </a:solidFill>
                <a:latin typeface="Inter" pitchFamily="34" charset="0"/>
                <a:ea typeface="Inter" pitchFamily="34" charset="-122"/>
                <a:cs typeface="Inter" pitchFamily="34" charset="-120"/>
              </a:rPr>
              <a:t> Handling diverse submission types—code, documents, presentations—each requiring different parsing approaches.</a:t>
            </a:r>
            <a:endParaRPr lang="en-US" sz="1450" dirty="0"/>
          </a:p>
        </p:txBody>
      </p:sp>
      <p:sp>
        <p:nvSpPr>
          <p:cNvPr id="7" name="Text 5"/>
          <p:cNvSpPr/>
          <p:nvPr/>
        </p:nvSpPr>
        <p:spPr>
          <a:xfrm>
            <a:off x="1688425" y="3543776"/>
            <a:ext cx="5323880" cy="895826"/>
          </a:xfrm>
          <a:prstGeom prst="rect">
            <a:avLst/>
          </a:prstGeom>
          <a:noFill/>
          <a:ln/>
        </p:spPr>
        <p:txBody>
          <a:bodyPr wrap="square" lIns="0" tIns="0" rIns="0" bIns="0" rtlCol="0" anchor="t"/>
          <a:lstStyle/>
          <a:p>
            <a:pPr marL="0" indent="0" algn="l">
              <a:lnSpc>
                <a:spcPts val="2350"/>
              </a:lnSpc>
              <a:buNone/>
            </a:pPr>
            <a:r>
              <a:rPr lang="en-US" sz="1450" b="1" dirty="0">
                <a:solidFill>
                  <a:srgbClr val="272525"/>
                </a:solidFill>
                <a:latin typeface="Inter" pitchFamily="34" charset="0"/>
                <a:ea typeface="Inter" pitchFamily="34" charset="-122"/>
                <a:cs typeface="Inter" pitchFamily="34" charset="-120"/>
              </a:rPr>
              <a:t>Solution:</a:t>
            </a:r>
            <a:r>
              <a:rPr lang="en-US" sz="1450" dirty="0">
                <a:solidFill>
                  <a:srgbClr val="272525"/>
                </a:solidFill>
                <a:latin typeface="Inter" pitchFamily="34" charset="0"/>
                <a:ea typeface="Inter" pitchFamily="34" charset="-122"/>
                <a:cs typeface="Inter" pitchFamily="34" charset="-120"/>
              </a:rPr>
              <a:t> Developed a unified processing engine with format-specific handlers and standardised output interfaces for consistent downstream processing.</a:t>
            </a:r>
            <a:endParaRPr lang="en-US" sz="1450" dirty="0"/>
          </a:p>
        </p:txBody>
      </p:sp>
      <p:sp>
        <p:nvSpPr>
          <p:cNvPr id="8" name="Shape 6"/>
          <p:cNvSpPr/>
          <p:nvPr/>
        </p:nvSpPr>
        <p:spPr>
          <a:xfrm>
            <a:off x="7408545" y="1922859"/>
            <a:ext cx="5811560" cy="2726293"/>
          </a:xfrm>
          <a:prstGeom prst="roundRect">
            <a:avLst>
              <a:gd name="adj" fmla="val 4025"/>
            </a:avLst>
          </a:prstGeom>
          <a:solidFill>
            <a:srgbClr val="FFFFFF"/>
          </a:solidFill>
          <a:ln w="22860">
            <a:solidFill>
              <a:srgbClr val="C0C1D7"/>
            </a:solidFill>
            <a:prstDash val="solid"/>
          </a:ln>
        </p:spPr>
      </p:sp>
      <p:sp>
        <p:nvSpPr>
          <p:cNvPr id="9" name="Shape 7"/>
          <p:cNvSpPr/>
          <p:nvPr/>
        </p:nvSpPr>
        <p:spPr>
          <a:xfrm>
            <a:off x="7385685" y="1922859"/>
            <a:ext cx="91440" cy="2726293"/>
          </a:xfrm>
          <a:prstGeom prst="roundRect">
            <a:avLst>
              <a:gd name="adj" fmla="val 85763"/>
            </a:avLst>
          </a:prstGeom>
          <a:solidFill>
            <a:srgbClr val="4950BC"/>
          </a:solidFill>
          <a:ln/>
        </p:spPr>
      </p:sp>
      <p:sp>
        <p:nvSpPr>
          <p:cNvPr id="10" name="Text 8"/>
          <p:cNvSpPr/>
          <p:nvPr/>
        </p:nvSpPr>
        <p:spPr>
          <a:xfrm>
            <a:off x="7686675" y="2132409"/>
            <a:ext cx="2333863" cy="291703"/>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Fair Evaluation</a:t>
            </a:r>
            <a:endParaRPr lang="en-US" sz="1800" dirty="0"/>
          </a:p>
        </p:txBody>
      </p:sp>
      <p:sp>
        <p:nvSpPr>
          <p:cNvPr id="11" name="Text 9"/>
          <p:cNvSpPr/>
          <p:nvPr/>
        </p:nvSpPr>
        <p:spPr>
          <a:xfrm>
            <a:off x="7686675" y="2536031"/>
            <a:ext cx="5323880" cy="895826"/>
          </a:xfrm>
          <a:prstGeom prst="rect">
            <a:avLst/>
          </a:prstGeom>
          <a:noFill/>
          <a:ln/>
        </p:spPr>
        <p:txBody>
          <a:bodyPr wrap="square" lIns="0" tIns="0" rIns="0" bIns="0" rtlCol="0" anchor="t"/>
          <a:lstStyle/>
          <a:p>
            <a:pPr marL="0" indent="0" algn="l">
              <a:lnSpc>
                <a:spcPts val="2350"/>
              </a:lnSpc>
              <a:buNone/>
            </a:pPr>
            <a:r>
              <a:rPr lang="en-US" sz="1450" b="1" dirty="0">
                <a:solidFill>
                  <a:srgbClr val="272525"/>
                </a:solidFill>
                <a:latin typeface="Inter" pitchFamily="34" charset="0"/>
                <a:ea typeface="Inter" pitchFamily="34" charset="-122"/>
                <a:cs typeface="Inter" pitchFamily="34" charset="-120"/>
              </a:rPr>
              <a:t>Challenge:</a:t>
            </a:r>
            <a:r>
              <a:rPr lang="en-US" sz="1450" dirty="0">
                <a:solidFill>
                  <a:srgbClr val="272525"/>
                </a:solidFill>
                <a:latin typeface="Inter" pitchFamily="34" charset="0"/>
                <a:ea typeface="Inter" pitchFamily="34" charset="-122"/>
                <a:cs typeface="Inter" pitchFamily="34" charset="-120"/>
              </a:rPr>
              <a:t> Ensuring AI provides consistent, unbiased assessments across different submission styles and content types.</a:t>
            </a:r>
            <a:endParaRPr lang="en-US" sz="1450" dirty="0"/>
          </a:p>
        </p:txBody>
      </p:sp>
      <p:sp>
        <p:nvSpPr>
          <p:cNvPr id="12" name="Text 10"/>
          <p:cNvSpPr/>
          <p:nvPr/>
        </p:nvSpPr>
        <p:spPr>
          <a:xfrm>
            <a:off x="7686675" y="3543776"/>
            <a:ext cx="5323880" cy="895826"/>
          </a:xfrm>
          <a:prstGeom prst="rect">
            <a:avLst/>
          </a:prstGeom>
          <a:noFill/>
          <a:ln/>
        </p:spPr>
        <p:txBody>
          <a:bodyPr wrap="square" lIns="0" tIns="0" rIns="0" bIns="0" rtlCol="0" anchor="t"/>
          <a:lstStyle/>
          <a:p>
            <a:pPr marL="0" indent="0" algn="l">
              <a:lnSpc>
                <a:spcPts val="2350"/>
              </a:lnSpc>
              <a:buNone/>
            </a:pPr>
            <a:r>
              <a:rPr lang="en-US" sz="1450" b="1" dirty="0">
                <a:solidFill>
                  <a:srgbClr val="272525"/>
                </a:solidFill>
                <a:latin typeface="Inter" pitchFamily="34" charset="0"/>
                <a:ea typeface="Inter" pitchFamily="34" charset="-122"/>
                <a:cs typeface="Inter" pitchFamily="34" charset="-120"/>
              </a:rPr>
              <a:t>Solution:</a:t>
            </a:r>
            <a:r>
              <a:rPr lang="en-US" sz="1450" dirty="0">
                <a:solidFill>
                  <a:srgbClr val="272525"/>
                </a:solidFill>
                <a:latin typeface="Inter" pitchFamily="34" charset="0"/>
                <a:ea typeface="Inter" pitchFamily="34" charset="-122"/>
                <a:cs typeface="Inter" pitchFamily="34" charset="-120"/>
              </a:rPr>
              <a:t> Crafted detailed AI prompts with clear rubrics, established evaluation criteria, and implemented result validation to maintain assessment quality.</a:t>
            </a:r>
            <a:endParaRPr lang="en-US" sz="1450" dirty="0"/>
          </a:p>
        </p:txBody>
      </p:sp>
      <p:sp>
        <p:nvSpPr>
          <p:cNvPr id="13" name="Shape 11"/>
          <p:cNvSpPr/>
          <p:nvPr/>
        </p:nvSpPr>
        <p:spPr>
          <a:xfrm>
            <a:off x="1410295" y="4835843"/>
            <a:ext cx="5811560" cy="2427684"/>
          </a:xfrm>
          <a:prstGeom prst="roundRect">
            <a:avLst>
              <a:gd name="adj" fmla="val 4520"/>
            </a:avLst>
          </a:prstGeom>
          <a:solidFill>
            <a:srgbClr val="FFFFFF"/>
          </a:solidFill>
          <a:ln w="22860">
            <a:solidFill>
              <a:srgbClr val="C0C1D7"/>
            </a:solidFill>
            <a:prstDash val="solid"/>
          </a:ln>
        </p:spPr>
      </p:sp>
      <p:sp>
        <p:nvSpPr>
          <p:cNvPr id="14" name="Shape 12"/>
          <p:cNvSpPr/>
          <p:nvPr/>
        </p:nvSpPr>
        <p:spPr>
          <a:xfrm>
            <a:off x="1387435" y="4835843"/>
            <a:ext cx="91440" cy="2427684"/>
          </a:xfrm>
          <a:prstGeom prst="roundRect">
            <a:avLst>
              <a:gd name="adj" fmla="val 85763"/>
            </a:avLst>
          </a:prstGeom>
          <a:solidFill>
            <a:srgbClr val="4950BC"/>
          </a:solidFill>
          <a:ln/>
        </p:spPr>
      </p:sp>
      <p:sp>
        <p:nvSpPr>
          <p:cNvPr id="15" name="Text 13"/>
          <p:cNvSpPr/>
          <p:nvPr/>
        </p:nvSpPr>
        <p:spPr>
          <a:xfrm>
            <a:off x="1688425" y="5045393"/>
            <a:ext cx="2333863" cy="291703"/>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Large Repositories</a:t>
            </a:r>
            <a:endParaRPr lang="en-US" sz="1800" dirty="0"/>
          </a:p>
        </p:txBody>
      </p:sp>
      <p:sp>
        <p:nvSpPr>
          <p:cNvPr id="16" name="Text 14"/>
          <p:cNvSpPr/>
          <p:nvPr/>
        </p:nvSpPr>
        <p:spPr>
          <a:xfrm>
            <a:off x="1688425" y="5449014"/>
            <a:ext cx="5323880" cy="597218"/>
          </a:xfrm>
          <a:prstGeom prst="rect">
            <a:avLst/>
          </a:prstGeom>
          <a:noFill/>
          <a:ln/>
        </p:spPr>
        <p:txBody>
          <a:bodyPr wrap="square" lIns="0" tIns="0" rIns="0" bIns="0" rtlCol="0" anchor="t"/>
          <a:lstStyle/>
          <a:p>
            <a:pPr marL="0" indent="0" algn="l">
              <a:lnSpc>
                <a:spcPts val="2350"/>
              </a:lnSpc>
              <a:buNone/>
            </a:pPr>
            <a:r>
              <a:rPr lang="en-US" sz="1450" b="1" dirty="0">
                <a:solidFill>
                  <a:srgbClr val="272525"/>
                </a:solidFill>
                <a:latin typeface="Inter" pitchFamily="34" charset="0"/>
                <a:ea typeface="Inter" pitchFamily="34" charset="-122"/>
                <a:cs typeface="Inter" pitchFamily="34" charset="-120"/>
              </a:rPr>
              <a:t>Challenge:</a:t>
            </a:r>
            <a:r>
              <a:rPr lang="en-US" sz="1450" dirty="0">
                <a:solidFill>
                  <a:srgbClr val="272525"/>
                </a:solidFill>
                <a:latin typeface="Inter" pitchFamily="34" charset="0"/>
                <a:ea typeface="Inter" pitchFamily="34" charset="-122"/>
                <a:cs typeface="Inter" pitchFamily="34" charset="-120"/>
              </a:rPr>
              <a:t> Processing extensive GitHub repositories efficiently without timeouts or resource exhaustion.</a:t>
            </a:r>
            <a:endParaRPr lang="en-US" sz="1450" dirty="0"/>
          </a:p>
        </p:txBody>
      </p:sp>
      <p:sp>
        <p:nvSpPr>
          <p:cNvPr id="17" name="Text 15"/>
          <p:cNvSpPr/>
          <p:nvPr/>
        </p:nvSpPr>
        <p:spPr>
          <a:xfrm>
            <a:off x="1688425" y="6158151"/>
            <a:ext cx="5323880" cy="895826"/>
          </a:xfrm>
          <a:prstGeom prst="rect">
            <a:avLst/>
          </a:prstGeom>
          <a:noFill/>
          <a:ln/>
        </p:spPr>
        <p:txBody>
          <a:bodyPr wrap="square" lIns="0" tIns="0" rIns="0" bIns="0" rtlCol="0" anchor="t"/>
          <a:lstStyle/>
          <a:p>
            <a:pPr marL="0" indent="0" algn="l">
              <a:lnSpc>
                <a:spcPts val="2350"/>
              </a:lnSpc>
              <a:buNone/>
            </a:pPr>
            <a:r>
              <a:rPr lang="en-US" sz="1450" b="1" dirty="0">
                <a:solidFill>
                  <a:srgbClr val="272525"/>
                </a:solidFill>
                <a:latin typeface="Inter" pitchFamily="34" charset="0"/>
                <a:ea typeface="Inter" pitchFamily="34" charset="-122"/>
                <a:cs typeface="Inter" pitchFamily="34" charset="-120"/>
              </a:rPr>
              <a:t>Solution:</a:t>
            </a:r>
            <a:r>
              <a:rPr lang="en-US" sz="1450" dirty="0">
                <a:solidFill>
                  <a:srgbClr val="272525"/>
                </a:solidFill>
                <a:latin typeface="Inter" pitchFamily="34" charset="0"/>
                <a:ea typeface="Inter" pitchFamily="34" charset="-122"/>
                <a:cs typeface="Inter" pitchFamily="34" charset="-120"/>
              </a:rPr>
              <a:t> Implemented optimised cloning strategies, selective file analysis, and asynchronous processing to handle repositories of any size reliably.</a:t>
            </a:r>
            <a:endParaRPr lang="en-US" sz="1450" dirty="0"/>
          </a:p>
        </p:txBody>
      </p:sp>
      <p:sp>
        <p:nvSpPr>
          <p:cNvPr id="18" name="Shape 16"/>
          <p:cNvSpPr/>
          <p:nvPr/>
        </p:nvSpPr>
        <p:spPr>
          <a:xfrm>
            <a:off x="7408545" y="4835843"/>
            <a:ext cx="5811560" cy="2427684"/>
          </a:xfrm>
          <a:prstGeom prst="roundRect">
            <a:avLst>
              <a:gd name="adj" fmla="val 4520"/>
            </a:avLst>
          </a:prstGeom>
          <a:solidFill>
            <a:srgbClr val="FFFFFF"/>
          </a:solidFill>
          <a:ln w="22860">
            <a:solidFill>
              <a:srgbClr val="C0C1D7"/>
            </a:solidFill>
            <a:prstDash val="solid"/>
          </a:ln>
        </p:spPr>
      </p:sp>
      <p:sp>
        <p:nvSpPr>
          <p:cNvPr id="19" name="Shape 17"/>
          <p:cNvSpPr/>
          <p:nvPr/>
        </p:nvSpPr>
        <p:spPr>
          <a:xfrm>
            <a:off x="7385685" y="4835843"/>
            <a:ext cx="91440" cy="2427684"/>
          </a:xfrm>
          <a:prstGeom prst="roundRect">
            <a:avLst>
              <a:gd name="adj" fmla="val 85763"/>
            </a:avLst>
          </a:prstGeom>
          <a:solidFill>
            <a:srgbClr val="4950BC"/>
          </a:solidFill>
          <a:ln/>
        </p:spPr>
      </p:sp>
      <p:sp>
        <p:nvSpPr>
          <p:cNvPr id="20" name="Text 18"/>
          <p:cNvSpPr/>
          <p:nvPr/>
        </p:nvSpPr>
        <p:spPr>
          <a:xfrm>
            <a:off x="7686675" y="5045393"/>
            <a:ext cx="2333863" cy="291703"/>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Data Consistency</a:t>
            </a:r>
            <a:endParaRPr lang="en-US" sz="1800" dirty="0"/>
          </a:p>
        </p:txBody>
      </p:sp>
      <p:sp>
        <p:nvSpPr>
          <p:cNvPr id="21" name="Text 19"/>
          <p:cNvSpPr/>
          <p:nvPr/>
        </p:nvSpPr>
        <p:spPr>
          <a:xfrm>
            <a:off x="7686675" y="5449014"/>
            <a:ext cx="5323880" cy="597218"/>
          </a:xfrm>
          <a:prstGeom prst="rect">
            <a:avLst/>
          </a:prstGeom>
          <a:noFill/>
          <a:ln/>
        </p:spPr>
        <p:txBody>
          <a:bodyPr wrap="square" lIns="0" tIns="0" rIns="0" bIns="0" rtlCol="0" anchor="t"/>
          <a:lstStyle/>
          <a:p>
            <a:pPr marL="0" indent="0" algn="l">
              <a:lnSpc>
                <a:spcPts val="2350"/>
              </a:lnSpc>
              <a:buNone/>
            </a:pPr>
            <a:r>
              <a:rPr lang="en-US" sz="1450" b="1" dirty="0">
                <a:solidFill>
                  <a:srgbClr val="272525"/>
                </a:solidFill>
                <a:latin typeface="Inter" pitchFamily="34" charset="0"/>
                <a:ea typeface="Inter" pitchFamily="34" charset="-122"/>
                <a:cs typeface="Inter" pitchFamily="34" charset="-120"/>
              </a:rPr>
              <a:t>Challenge:</a:t>
            </a:r>
            <a:r>
              <a:rPr lang="en-US" sz="1450" dirty="0">
                <a:solidFill>
                  <a:srgbClr val="272525"/>
                </a:solidFill>
                <a:latin typeface="Inter" pitchFamily="34" charset="0"/>
                <a:ea typeface="Inter" pitchFamily="34" charset="-122"/>
                <a:cs typeface="Inter" pitchFamily="34" charset="-120"/>
              </a:rPr>
              <a:t> Maintaining data integrity across concurrent evaluations and ensuring reliable storage of results.</a:t>
            </a:r>
            <a:endParaRPr lang="en-US" sz="1450" dirty="0"/>
          </a:p>
        </p:txBody>
      </p:sp>
      <p:sp>
        <p:nvSpPr>
          <p:cNvPr id="22" name="Text 20"/>
          <p:cNvSpPr/>
          <p:nvPr/>
        </p:nvSpPr>
        <p:spPr>
          <a:xfrm>
            <a:off x="7686675" y="6158151"/>
            <a:ext cx="5323880" cy="895826"/>
          </a:xfrm>
          <a:prstGeom prst="rect">
            <a:avLst/>
          </a:prstGeom>
          <a:noFill/>
          <a:ln/>
        </p:spPr>
        <p:txBody>
          <a:bodyPr wrap="square" lIns="0" tIns="0" rIns="0" bIns="0" rtlCol="0" anchor="t"/>
          <a:lstStyle/>
          <a:p>
            <a:pPr marL="0" indent="0" algn="l">
              <a:lnSpc>
                <a:spcPts val="2350"/>
              </a:lnSpc>
              <a:buNone/>
            </a:pPr>
            <a:r>
              <a:rPr lang="en-US" sz="1450" b="1" dirty="0">
                <a:solidFill>
                  <a:srgbClr val="272525"/>
                </a:solidFill>
                <a:latin typeface="Inter" pitchFamily="34" charset="0"/>
                <a:ea typeface="Inter" pitchFamily="34" charset="-122"/>
                <a:cs typeface="Inter" pitchFamily="34" charset="-120"/>
              </a:rPr>
              <a:t>Solution:</a:t>
            </a:r>
            <a:r>
              <a:rPr lang="en-US" sz="1450" dirty="0">
                <a:solidFill>
                  <a:srgbClr val="272525"/>
                </a:solidFill>
                <a:latin typeface="Inter" pitchFamily="34" charset="0"/>
                <a:ea typeface="Inter" pitchFamily="34" charset="-122"/>
                <a:cs typeface="Inter" pitchFamily="34" charset="-120"/>
              </a:rPr>
              <a:t> Designed a structured database schema with transaction management, foreign key constraints, and comprehensive indexing for data reliability.</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748</Words>
  <Application>Microsoft Office PowerPoint</Application>
  <PresentationFormat>Custom</PresentationFormat>
  <Paragraphs>108</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Inter</vt:lpstr>
      <vt:lpstr>Inter Bold</vt:lpstr>
      <vt:lpstr>Inter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Manoj Kumar Gunda</cp:lastModifiedBy>
  <cp:revision>2</cp:revision>
  <dcterms:created xsi:type="dcterms:W3CDTF">2026-01-24T07:16:19Z</dcterms:created>
  <dcterms:modified xsi:type="dcterms:W3CDTF">2026-01-24T07:18:04Z</dcterms:modified>
</cp:coreProperties>
</file>